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70" r:id="rId3"/>
    <p:sldId id="271" r:id="rId4"/>
    <p:sldId id="289" r:id="rId5"/>
    <p:sldId id="290" r:id="rId6"/>
    <p:sldId id="272" r:id="rId7"/>
    <p:sldId id="259" r:id="rId8"/>
    <p:sldId id="261" r:id="rId9"/>
    <p:sldId id="267" r:id="rId10"/>
    <p:sldId id="262" r:id="rId11"/>
    <p:sldId id="268" r:id="rId12"/>
    <p:sldId id="263" r:id="rId13"/>
    <p:sldId id="264" r:id="rId14"/>
    <p:sldId id="265" r:id="rId15"/>
    <p:sldId id="266" r:id="rId1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  <a:srgbClr val="CC00CC"/>
    <a:srgbClr val="FF00F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29" autoAdjust="0"/>
    <p:restoredTop sz="94660"/>
  </p:normalViewPr>
  <p:slideViewPr>
    <p:cSldViewPr>
      <p:cViewPr varScale="1">
        <p:scale>
          <a:sx n="105" d="100"/>
          <a:sy n="105" d="100"/>
        </p:scale>
        <p:origin x="13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Mary\class%20stuff\CHBE%20424\Sp%2009\lectures\L22%20Nonideal%20flow%20and%20reactor%20design\example%2013-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3814866891638545"/>
          <c:y val="7.4016112569262174E-2"/>
          <c:w val="0.69831958505186809"/>
          <c:h val="0.65908172936716269"/>
        </c:manualLayout>
      </c:layout>
      <c:scatterChart>
        <c:scatterStyle val="lineMarker"/>
        <c:varyColors val="0"/>
        <c:ser>
          <c:idx val="0"/>
          <c:order val="0"/>
          <c:xVal>
            <c:numRef>
              <c:f>Sheet1!$A$2:$A$14</c:f>
              <c:numCache>
                <c:formatCode>General</c:formatCode>
                <c:ptCount val="13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12</c:v>
                </c:pt>
                <c:pt idx="12">
                  <c:v>14</c:v>
                </c:pt>
              </c:numCache>
            </c:numRef>
          </c:xVal>
          <c:yVal>
            <c:numRef>
              <c:f>Sheet1!$B$2:$B$14</c:f>
              <c:numCache>
                <c:formatCode>General</c:formatCode>
                <c:ptCount val="13"/>
                <c:pt idx="0">
                  <c:v>0</c:v>
                </c:pt>
                <c:pt idx="1">
                  <c:v>1</c:v>
                </c:pt>
                <c:pt idx="2">
                  <c:v>5</c:v>
                </c:pt>
                <c:pt idx="3">
                  <c:v>8</c:v>
                </c:pt>
                <c:pt idx="4">
                  <c:v>10</c:v>
                </c:pt>
                <c:pt idx="5">
                  <c:v>8</c:v>
                </c:pt>
                <c:pt idx="6">
                  <c:v>6</c:v>
                </c:pt>
                <c:pt idx="7">
                  <c:v>4</c:v>
                </c:pt>
                <c:pt idx="8">
                  <c:v>3</c:v>
                </c:pt>
                <c:pt idx="9">
                  <c:v>2.2000000000000002</c:v>
                </c:pt>
                <c:pt idx="10">
                  <c:v>1.5</c:v>
                </c:pt>
                <c:pt idx="11">
                  <c:v>0.60000000000000042</c:v>
                </c:pt>
                <c:pt idx="12">
                  <c:v>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020559888"/>
        <c:axId val="-2020557168"/>
      </c:scatterChart>
      <c:valAx>
        <c:axId val="-2020559888"/>
        <c:scaling>
          <c:orientation val="minMax"/>
          <c:max val="14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/>
                  <a:t>t (min)</a:t>
                </a:r>
              </a:p>
            </c:rich>
          </c:tx>
          <c:layout>
            <c:manualLayout>
              <c:xMode val="edge"/>
              <c:yMode val="edge"/>
              <c:x val="0.41731638808306903"/>
              <c:y val="0.88437481773111704"/>
            </c:manualLayout>
          </c:layout>
          <c:overlay val="0"/>
        </c:title>
        <c:numFmt formatCode="#,##0" sourceLinked="0"/>
        <c:majorTickMark val="in"/>
        <c:minorTickMark val="none"/>
        <c:tickLblPos val="nextTo"/>
        <c:spPr>
          <a:ln w="31750">
            <a:solidFill>
              <a:schemeClr val="tx1"/>
            </a:solidFill>
          </a:ln>
        </c:spPr>
        <c:txPr>
          <a:bodyPr/>
          <a:lstStyle/>
          <a:p>
            <a:pPr>
              <a:defRPr sz="1800"/>
            </a:pPr>
            <a:endParaRPr lang="en-US"/>
          </a:p>
        </c:txPr>
        <c:crossAx val="-2020557168"/>
        <c:crosses val="autoZero"/>
        <c:crossBetween val="midCat"/>
        <c:majorUnit val="2"/>
        <c:minorUnit val="1"/>
      </c:valAx>
      <c:valAx>
        <c:axId val="-202055716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 dirty="0"/>
                  <a:t>C(t) (g/m</a:t>
                </a:r>
                <a:r>
                  <a:rPr lang="en-US" sz="1800" baseline="30000" dirty="0"/>
                  <a:t>3</a:t>
                </a:r>
                <a:r>
                  <a:rPr lang="en-US" sz="1800" dirty="0"/>
                  <a:t>)</a:t>
                </a:r>
              </a:p>
            </c:rich>
          </c:tx>
          <c:layout>
            <c:manualLayout>
              <c:xMode val="edge"/>
              <c:yMode val="edge"/>
              <c:x val="0"/>
              <c:y val="0.23941345873432529"/>
            </c:manualLayout>
          </c:layout>
          <c:overlay val="0"/>
        </c:title>
        <c:numFmt formatCode="General" sourceLinked="1"/>
        <c:majorTickMark val="in"/>
        <c:minorTickMark val="none"/>
        <c:tickLblPos val="nextTo"/>
        <c:spPr>
          <a:ln w="31750">
            <a:solidFill>
              <a:schemeClr val="tx1"/>
            </a:solidFill>
          </a:ln>
        </c:spPr>
        <c:txPr>
          <a:bodyPr/>
          <a:lstStyle/>
          <a:p>
            <a:pPr>
              <a:defRPr sz="1800"/>
            </a:pPr>
            <a:endParaRPr lang="en-US"/>
          </a:p>
        </c:txPr>
        <c:crossAx val="-2020559888"/>
        <c:crosses val="autoZero"/>
        <c:crossBetween val="midCat"/>
      </c:valAx>
      <c:spPr>
        <a:ln w="31750">
          <a:solidFill>
            <a:schemeClr val="tx1"/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6070558999274063"/>
          <c:y val="7.4016112569262174E-2"/>
          <c:w val="0.66084408331937361"/>
          <c:h val="0.65908172936716269"/>
        </c:manualLayout>
      </c:layout>
      <c:scatterChart>
        <c:scatterStyle val="lineMarker"/>
        <c:varyColors val="0"/>
        <c:ser>
          <c:idx val="0"/>
          <c:order val="0"/>
          <c:xVal>
            <c:numRef>
              <c:f>Sheet1!$A$2:$A$14</c:f>
              <c:numCache>
                <c:formatCode>General</c:formatCode>
                <c:ptCount val="13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12</c:v>
                </c:pt>
                <c:pt idx="12">
                  <c:v>14</c:v>
                </c:pt>
              </c:numCache>
            </c:numRef>
          </c:xVal>
          <c:yVal>
            <c:numRef>
              <c:f>Sheet1!$C$2:$C$14</c:f>
              <c:numCache>
                <c:formatCode>General</c:formatCode>
                <c:ptCount val="13"/>
                <c:pt idx="0">
                  <c:v>0</c:v>
                </c:pt>
                <c:pt idx="1">
                  <c:v>2.0000000000000011E-2</c:v>
                </c:pt>
                <c:pt idx="2">
                  <c:v>0.1</c:v>
                </c:pt>
                <c:pt idx="3">
                  <c:v>0.16</c:v>
                </c:pt>
                <c:pt idx="4">
                  <c:v>0.2</c:v>
                </c:pt>
                <c:pt idx="5">
                  <c:v>0.16</c:v>
                </c:pt>
                <c:pt idx="6">
                  <c:v>0.12000000000000002</c:v>
                </c:pt>
                <c:pt idx="7">
                  <c:v>8.0000000000000043E-2</c:v>
                </c:pt>
                <c:pt idx="8">
                  <c:v>6.0000000000000026E-2</c:v>
                </c:pt>
                <c:pt idx="9">
                  <c:v>4.3999999999999997E-2</c:v>
                </c:pt>
                <c:pt idx="10">
                  <c:v>3.0000000000000002E-2</c:v>
                </c:pt>
                <c:pt idx="11">
                  <c:v>1.2E-2</c:v>
                </c:pt>
                <c:pt idx="12">
                  <c:v>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020544656"/>
        <c:axId val="-2020551184"/>
      </c:scatterChart>
      <c:valAx>
        <c:axId val="-2020544656"/>
        <c:scaling>
          <c:orientation val="minMax"/>
          <c:max val="14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/>
                  <a:t>t (min)</a:t>
                </a:r>
              </a:p>
            </c:rich>
          </c:tx>
          <c:layout>
            <c:manualLayout>
              <c:xMode val="edge"/>
              <c:yMode val="edge"/>
              <c:x val="0.41731638808306915"/>
              <c:y val="0.88437481773111704"/>
            </c:manualLayout>
          </c:layout>
          <c:overlay val="0"/>
        </c:title>
        <c:numFmt formatCode="#,##0" sourceLinked="0"/>
        <c:majorTickMark val="in"/>
        <c:minorTickMark val="none"/>
        <c:tickLblPos val="nextTo"/>
        <c:spPr>
          <a:ln w="31750">
            <a:solidFill>
              <a:schemeClr val="tx1"/>
            </a:solidFill>
          </a:ln>
        </c:spPr>
        <c:txPr>
          <a:bodyPr/>
          <a:lstStyle/>
          <a:p>
            <a:pPr>
              <a:defRPr sz="1800"/>
            </a:pPr>
            <a:endParaRPr lang="en-US"/>
          </a:p>
        </c:txPr>
        <c:crossAx val="-2020551184"/>
        <c:crosses val="autoZero"/>
        <c:crossBetween val="midCat"/>
        <c:majorUnit val="2"/>
        <c:minorUnit val="1"/>
      </c:valAx>
      <c:valAx>
        <c:axId val="-202055118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E(t) (min</a:t>
                </a:r>
                <a:r>
                  <a:rPr lang="en-US" sz="1800" baseline="30000"/>
                  <a:t>-1</a:t>
                </a:r>
                <a:r>
                  <a:rPr lang="en-US" sz="1800"/>
                  <a:t>)</a:t>
                </a:r>
              </a:p>
            </c:rich>
          </c:tx>
          <c:layout>
            <c:manualLayout>
              <c:xMode val="edge"/>
              <c:yMode val="edge"/>
              <c:x val="0"/>
              <c:y val="0.23941345873432535"/>
            </c:manualLayout>
          </c:layout>
          <c:overlay val="0"/>
        </c:title>
        <c:numFmt formatCode="General" sourceLinked="1"/>
        <c:majorTickMark val="in"/>
        <c:minorTickMark val="none"/>
        <c:tickLblPos val="nextTo"/>
        <c:spPr>
          <a:ln w="31750">
            <a:solidFill>
              <a:schemeClr val="tx1"/>
            </a:solidFill>
          </a:ln>
        </c:spPr>
        <c:txPr>
          <a:bodyPr/>
          <a:lstStyle/>
          <a:p>
            <a:pPr>
              <a:defRPr sz="1800"/>
            </a:pPr>
            <a:endParaRPr lang="en-US"/>
          </a:p>
        </c:txPr>
        <c:crossAx val="-2020544656"/>
        <c:crosses val="autoZero"/>
        <c:crossBetween val="midCat"/>
      </c:valAx>
      <c:spPr>
        <a:ln w="31750">
          <a:solidFill>
            <a:schemeClr val="tx1"/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7" Type="http://schemas.openxmlformats.org/officeDocument/2006/relationships/image" Target="../media/image38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E12FD177-EF8E-46A3-A864-147FA5326A83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E576B2-2589-414E-BBCB-CEB62052A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503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0A6BB-0C25-4C61-862C-6A8A23B2A8C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387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 we make a model</a:t>
            </a:r>
            <a:r>
              <a:rPr lang="en-US" baseline="0" dirty="0" smtClean="0"/>
              <a:t> where the time in the reactor is dictated by a </a:t>
            </a:r>
            <a:r>
              <a:rPr lang="en-US" baseline="0" dirty="0" err="1" smtClean="0"/>
              <a:t>gaussian</a:t>
            </a:r>
            <a:r>
              <a:rPr lang="en-US" baseline="0" dirty="0" smtClean="0"/>
              <a:t> distribution, and the conversion follows a first order reaction?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0A6BB-0C25-4C61-862C-6A8A23B2A8C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920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 we make a model</a:t>
            </a:r>
            <a:r>
              <a:rPr lang="en-US" baseline="0" dirty="0" smtClean="0"/>
              <a:t> where the time in the reactor is dictated by a </a:t>
            </a:r>
            <a:r>
              <a:rPr lang="en-US" baseline="0" dirty="0" err="1" smtClean="0"/>
              <a:t>gaussian</a:t>
            </a:r>
            <a:r>
              <a:rPr lang="en-US" baseline="0" dirty="0" smtClean="0"/>
              <a:t> distribution, and the conversion follows a first order reaction?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0A6BB-0C25-4C61-862C-6A8A23B2A8C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974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D0251-62C3-4D44-BBD2-555A79DE98E3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554F4-F700-4B45-93BE-C6BBAEBE8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286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D0251-62C3-4D44-BBD2-555A79DE98E3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554F4-F700-4B45-93BE-C6BBAEBE8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033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D0251-62C3-4D44-BBD2-555A79DE98E3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554F4-F700-4B45-93BE-C6BBAEBE8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5670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D0251-62C3-4D44-BBD2-555A79DE98E3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554F4-F700-4B45-93BE-C6BBAEBE8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0864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D0251-62C3-4D44-BBD2-555A79DE98E3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554F4-F700-4B45-93BE-C6BBAEBE8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0945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D0251-62C3-4D44-BBD2-555A79DE98E3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554F4-F700-4B45-93BE-C6BBAEBE8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291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BBA9-6164-4EF3-B57E-BDA62A2DAFA6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9FC7D-8EF4-4679-970A-608CFB7BD8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65609" y="0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L22-</a:t>
            </a:r>
            <a:fld id="{31637DED-5280-4AAA-80D0-AEA98A0510E3}" type="slidenum">
              <a:rPr lang="en-US" sz="1200" smtClean="0"/>
              <a:pPr/>
              <a:t>‹#›</a:t>
            </a:fld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1964472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BBA9-6164-4EF3-B57E-BDA62A2DAFA6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9FC7D-8EF4-4679-970A-608CFB7BD8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465609" y="0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L23-</a:t>
            </a:r>
            <a:fld id="{31637DED-5280-4AAA-80D0-AEA98A0510E3}" type="slidenum">
              <a:rPr lang="en-US" sz="1200" smtClean="0"/>
              <a:pPr/>
              <a:t>‹#›</a:t>
            </a:fld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3469282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BBA9-6164-4EF3-B57E-BDA62A2DAFA6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9FC7D-8EF4-4679-970A-608CFB7BD8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465609" y="0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L23-</a:t>
            </a:r>
            <a:fld id="{31637DED-5280-4AAA-80D0-AEA98A0510E3}" type="slidenum">
              <a:rPr lang="en-US" sz="1200" smtClean="0"/>
              <a:pPr/>
              <a:t>‹#›</a:t>
            </a:fld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2156882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BBA9-6164-4EF3-B57E-BDA62A2DAFA6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9FC7D-8EF4-4679-970A-608CFB7BD8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465609" y="0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L22-</a:t>
            </a:r>
            <a:fld id="{31637DED-5280-4AAA-80D0-AEA98A0510E3}" type="slidenum">
              <a:rPr lang="en-US" sz="1200" smtClean="0"/>
              <a:pPr/>
              <a:t>‹#›</a:t>
            </a:fld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2058963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D0251-62C3-4D44-BBD2-555A79DE98E3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554F4-F700-4B45-93BE-C6BBAEBE8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654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D0251-62C3-4D44-BBD2-555A79DE98E3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554F4-F700-4B45-93BE-C6BBAEBE8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91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D0251-62C3-4D44-BBD2-555A79DE98E3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554F4-F700-4B45-93BE-C6BBAEBE8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962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D0251-62C3-4D44-BBD2-555A79DE98E3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554F4-F700-4B45-93BE-C6BBAEBE8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37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D0251-62C3-4D44-BBD2-555A79DE98E3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554F4-F700-4B45-93BE-C6BBAEBE801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-26246" y="6550223"/>
            <a:ext cx="9196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Slides courtesy of Prof M L Kraft,</a:t>
            </a:r>
            <a:r>
              <a:rPr lang="en-US" sz="1400" baseline="0" dirty="0" smtClean="0"/>
              <a:t> Chemical &amp; Biomolecular </a:t>
            </a:r>
            <a:r>
              <a:rPr lang="en-US" sz="1400" baseline="0" dirty="0" err="1" smtClean="0"/>
              <a:t>Engr</a:t>
            </a:r>
            <a:r>
              <a:rPr lang="en-US" sz="1400" baseline="0" dirty="0" smtClean="0"/>
              <a:t> </a:t>
            </a:r>
            <a:r>
              <a:rPr lang="en-US" sz="1400" baseline="0" dirty="0" err="1" smtClean="0"/>
              <a:t>Dept</a:t>
            </a:r>
            <a:r>
              <a:rPr lang="en-US" sz="1400" baseline="0" dirty="0" smtClean="0"/>
              <a:t>, University of Illinois at Urbana-Champaign.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668384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3" r:id="rId4"/>
    <p:sldLayoutId id="2147483662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8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3.bin"/><Relationship Id="rId5" Type="http://schemas.openxmlformats.org/officeDocument/2006/relationships/image" Target="../media/image31.png"/><Relationship Id="rId4" Type="http://schemas.openxmlformats.org/officeDocument/2006/relationships/image" Target="../media/image30.png"/><Relationship Id="rId9" Type="http://schemas.openxmlformats.org/officeDocument/2006/relationships/image" Target="../media/image29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image" Target="../media/image36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33.wmf"/><Relationship Id="rId12" Type="http://schemas.openxmlformats.org/officeDocument/2006/relationships/oleObject" Target="../embeddings/oleObject29.bin"/><Relationship Id="rId17" Type="http://schemas.openxmlformats.org/officeDocument/2006/relationships/image" Target="../media/image38.wmf"/><Relationship Id="rId2" Type="http://schemas.openxmlformats.org/officeDocument/2006/relationships/slideLayout" Target="../slideLayouts/slideLayout3.xml"/><Relationship Id="rId16" Type="http://schemas.openxmlformats.org/officeDocument/2006/relationships/oleObject" Target="../embeddings/oleObject31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35.wmf"/><Relationship Id="rId5" Type="http://schemas.openxmlformats.org/officeDocument/2006/relationships/image" Target="../media/image32.wmf"/><Relationship Id="rId15" Type="http://schemas.openxmlformats.org/officeDocument/2006/relationships/image" Target="../media/image37.wmf"/><Relationship Id="rId10" Type="http://schemas.openxmlformats.org/officeDocument/2006/relationships/oleObject" Target="../embeddings/oleObject28.bin"/><Relationship Id="rId4" Type="http://schemas.openxmlformats.org/officeDocument/2006/relationships/oleObject" Target="../embeddings/oleObject25.bin"/><Relationship Id="rId9" Type="http://schemas.openxmlformats.org/officeDocument/2006/relationships/image" Target="../media/image34.wmf"/><Relationship Id="rId14" Type="http://schemas.openxmlformats.org/officeDocument/2006/relationships/oleObject" Target="../embeddings/oleObject30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43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0.wmf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3.bin"/><Relationship Id="rId10" Type="http://schemas.openxmlformats.org/officeDocument/2006/relationships/image" Target="../media/image42.wmf"/><Relationship Id="rId4" Type="http://schemas.openxmlformats.org/officeDocument/2006/relationships/image" Target="../media/image39.wmf"/><Relationship Id="rId9" Type="http://schemas.openxmlformats.org/officeDocument/2006/relationships/oleObject" Target="../embeddings/oleObject35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44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chart" Target="../charts/chart1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10.wmf"/><Relationship Id="rId5" Type="http://schemas.openxmlformats.org/officeDocument/2006/relationships/image" Target="../media/image7.wmf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4.bin"/><Relationship Id="rId9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3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5" Type="http://schemas.openxmlformats.org/officeDocument/2006/relationships/chart" Target="../charts/chart2.xml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1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9.bin"/><Relationship Id="rId9" Type="http://schemas.openxmlformats.org/officeDocument/2006/relationships/image" Target="../media/image2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6"/>
          <p:cNvPicPr>
            <a:picLocks noChangeAspect="1" noChangeArrowheads="1"/>
          </p:cNvPicPr>
          <p:nvPr/>
        </p:nvPicPr>
        <p:blipFill rotWithShape="1">
          <a:blip r:embed="rId2" cstate="print"/>
          <a:srcRect b="6943"/>
          <a:stretch/>
        </p:blipFill>
        <p:spPr bwMode="auto">
          <a:xfrm>
            <a:off x="1626749" y="2743200"/>
            <a:ext cx="5890503" cy="3829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Rectangle 7"/>
          <p:cNvSpPr>
            <a:spLocks noChangeArrowheads="1"/>
          </p:cNvSpPr>
          <p:nvPr/>
        </p:nvSpPr>
        <p:spPr bwMode="auto">
          <a:xfrm>
            <a:off x="3733800" y="3505200"/>
            <a:ext cx="14542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000" baseline="0" dirty="0"/>
              <a:t>Dead </a:t>
            </a:r>
            <a:r>
              <a:rPr lang="en-US" sz="2000" baseline="0" dirty="0" smtClean="0"/>
              <a:t>Zone</a:t>
            </a:r>
            <a:endParaRPr lang="en-US" sz="2000" baseline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</a:t>
            </a:r>
            <a:r>
              <a:rPr lang="en-US" dirty="0" smtClean="0">
                <a:solidFill>
                  <a:schemeClr val="tx1"/>
                </a:solidFill>
              </a:rPr>
              <a:t>eview: </a:t>
            </a:r>
            <a:r>
              <a:rPr lang="en-US" dirty="0" err="1" smtClean="0">
                <a:solidFill>
                  <a:schemeClr val="tx1"/>
                </a:solidFill>
              </a:rPr>
              <a:t>Nonideal</a:t>
            </a:r>
            <a:r>
              <a:rPr lang="en-US" dirty="0" smtClean="0">
                <a:solidFill>
                  <a:schemeClr val="tx1"/>
                </a:solidFill>
              </a:rPr>
              <a:t> Flow in a CSTR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1143000"/>
            <a:ext cx="86868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baseline="0" dirty="0" smtClean="0"/>
              <a:t> Ideal CSTR: uniform reactant concentration throughout the vessel</a:t>
            </a:r>
          </a:p>
          <a:p>
            <a:pPr>
              <a:buFont typeface="Arial" pitchFamily="34" charset="0"/>
              <a:buChar char="•"/>
            </a:pPr>
            <a:r>
              <a:rPr lang="en-US" sz="2000" baseline="0" dirty="0" smtClean="0"/>
              <a:t> Real stirred tank</a:t>
            </a:r>
          </a:p>
          <a:p>
            <a:pPr marL="631825" lvl="1" indent="-174625">
              <a:buFont typeface="Arial" pitchFamily="34" charset="0"/>
              <a:buChar char="•"/>
            </a:pPr>
            <a:r>
              <a:rPr lang="en-US" sz="2000" dirty="0"/>
              <a:t>R</a:t>
            </a:r>
            <a:r>
              <a:rPr lang="en-US" sz="2000" baseline="0" dirty="0" smtClean="0"/>
              <a:t>elatively high reactant concentration at the feed entrance</a:t>
            </a:r>
          </a:p>
          <a:p>
            <a:pPr marL="631825" lvl="1" indent="-174625">
              <a:buFont typeface="Arial" pitchFamily="34" charset="0"/>
              <a:buChar char="•"/>
            </a:pPr>
            <a:r>
              <a:rPr lang="en-US" sz="2000" baseline="0" dirty="0" smtClean="0"/>
              <a:t>Relatively low concentration in the stagnant regions, called dead zones (usually corners and behind baffles) </a:t>
            </a:r>
            <a:endParaRPr lang="en-US" sz="2000" baseline="0" dirty="0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6858000" y="2819400"/>
            <a:ext cx="193835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000" baseline="0" dirty="0" smtClean="0"/>
              <a:t>Short </a:t>
            </a:r>
            <a:r>
              <a:rPr lang="en-US" sz="2000" baseline="0" dirty="0"/>
              <a:t>Circuiting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029200" y="6172200"/>
            <a:ext cx="14542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000" baseline="0" dirty="0"/>
              <a:t>Dead </a:t>
            </a:r>
            <a:r>
              <a:rPr lang="en-US" sz="2000" baseline="0" dirty="0" smtClean="0"/>
              <a:t>Zone</a:t>
            </a:r>
            <a:endParaRPr lang="en-US" sz="2000" baseline="0" dirty="0"/>
          </a:p>
        </p:txBody>
      </p:sp>
    </p:spTree>
    <p:extLst>
      <p:ext uri="{BB962C8B-B14F-4D97-AF65-F5344CB8AC3E}">
        <p14:creationId xmlns:p14="http://schemas.microsoft.com/office/powerpoint/2010/main" val="29950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of Mixing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14300" y="935393"/>
            <a:ext cx="891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indent="-111125">
              <a:buFont typeface="Arial" pitchFamily="34" charset="0"/>
              <a:buChar char="•"/>
            </a:pPr>
            <a:r>
              <a:rPr lang="en-US" sz="2000" dirty="0" smtClean="0"/>
              <a:t>RTDs alone are not sufficient to determine reactor performance</a:t>
            </a:r>
          </a:p>
          <a:p>
            <a:pPr marL="111125" indent="-111125">
              <a:buFont typeface="Arial" pitchFamily="34" charset="0"/>
              <a:buChar char="•"/>
            </a:pPr>
            <a:r>
              <a:rPr lang="en-US" sz="2000" dirty="0" smtClean="0"/>
              <a:t>Quality of mixing is also required</a:t>
            </a:r>
          </a:p>
          <a:p>
            <a:pPr marL="111125" indent="-111125"/>
            <a:r>
              <a:rPr lang="en-US" sz="2000" dirty="0" smtClean="0">
                <a:solidFill>
                  <a:srgbClr val="7030A0"/>
                </a:solidFill>
              </a:rPr>
              <a:t>Goal: use RTD and </a:t>
            </a:r>
            <a:r>
              <a:rPr lang="en-US" sz="2000" dirty="0" err="1" smtClean="0">
                <a:solidFill>
                  <a:srgbClr val="7030A0"/>
                </a:solidFill>
              </a:rPr>
              <a:t>micromixing</a:t>
            </a:r>
            <a:r>
              <a:rPr lang="en-US" sz="2000" dirty="0" smtClean="0">
                <a:solidFill>
                  <a:srgbClr val="7030A0"/>
                </a:solidFill>
              </a:rPr>
              <a:t> models to predict conversion in real reactors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969639" y="1961666"/>
            <a:ext cx="32047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smtClean="0"/>
              <a:t>2 Extremes of Fluid </a:t>
            </a:r>
            <a:r>
              <a:rPr lang="en-US" sz="2000" u="sng" dirty="0"/>
              <a:t>M</a:t>
            </a:r>
            <a:r>
              <a:rPr lang="en-US" sz="2000" u="sng" dirty="0" smtClean="0"/>
              <a:t>ixing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1600" y="2342666"/>
            <a:ext cx="4419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>
                <a:solidFill>
                  <a:srgbClr val="7030A0"/>
                </a:solidFill>
              </a:rPr>
              <a:t>Maximum </a:t>
            </a:r>
            <a:r>
              <a:rPr lang="en-US" sz="2000" u="sng" dirty="0" err="1" smtClean="0">
                <a:solidFill>
                  <a:srgbClr val="7030A0"/>
                </a:solidFill>
              </a:rPr>
              <a:t>mixedness</a:t>
            </a:r>
            <a:r>
              <a:rPr lang="en-US" sz="2000" dirty="0" smtClean="0"/>
              <a:t>: molecules are free to move anywhere, like a </a:t>
            </a:r>
            <a:r>
              <a:rPr lang="en-US" sz="2000" dirty="0" err="1" smtClean="0"/>
              <a:t>microfluid</a:t>
            </a:r>
            <a:r>
              <a:rPr lang="en-US" sz="2000" dirty="0" smtClean="0"/>
              <a:t>.  This is the extreme case of early mixing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15119" y="3592010"/>
            <a:ext cx="4206081" cy="2961190"/>
            <a:chOff x="315119" y="3592010"/>
            <a:chExt cx="4206081" cy="2961190"/>
          </a:xfrm>
        </p:grpSpPr>
        <p:pic>
          <p:nvPicPr>
            <p:cNvPr id="12" name="Picture 2"/>
            <p:cNvPicPr>
              <a:picLocks noChangeAspect="1" noChangeArrowheads="1"/>
            </p:cNvPicPr>
            <p:nvPr/>
          </p:nvPicPr>
          <p:blipFill rotWithShape="1">
            <a:blip r:embed="rId2" cstate="print"/>
            <a:srcRect t="5832" r="50597" b="18618"/>
            <a:stretch/>
          </p:blipFill>
          <p:spPr bwMode="auto">
            <a:xfrm>
              <a:off x="315119" y="3592010"/>
              <a:ext cx="4206081" cy="2961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Rectangle 3"/>
            <p:cNvSpPr/>
            <p:nvPr/>
          </p:nvSpPr>
          <p:spPr>
            <a:xfrm>
              <a:off x="3962400" y="4887410"/>
              <a:ext cx="5588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94486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of Mixing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935393"/>
            <a:ext cx="917449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11125" indent="-111125">
              <a:buFont typeface="Arial" pitchFamily="34" charset="0"/>
              <a:buChar char="•"/>
            </a:pPr>
            <a:r>
              <a:rPr lang="en-US" sz="2000" dirty="0" smtClean="0"/>
              <a:t>RTDs alone are not sufficient to determine reactor performance</a:t>
            </a:r>
          </a:p>
          <a:p>
            <a:pPr marL="111125" indent="-111125">
              <a:buFont typeface="Arial" pitchFamily="34" charset="0"/>
              <a:buChar char="•"/>
            </a:pPr>
            <a:r>
              <a:rPr lang="en-US" sz="2000" dirty="0" smtClean="0"/>
              <a:t>Quality of mixing is also required</a:t>
            </a:r>
          </a:p>
          <a:p>
            <a:pPr marL="111125" indent="-111125"/>
            <a:r>
              <a:rPr lang="en-US" sz="2000" dirty="0" smtClean="0">
                <a:solidFill>
                  <a:srgbClr val="7030A0"/>
                </a:solidFill>
              </a:rPr>
              <a:t>Goal: use RTD and </a:t>
            </a:r>
            <a:r>
              <a:rPr lang="en-US" sz="2000" dirty="0" err="1" smtClean="0">
                <a:solidFill>
                  <a:srgbClr val="7030A0"/>
                </a:solidFill>
              </a:rPr>
              <a:t>micromixing</a:t>
            </a:r>
            <a:r>
              <a:rPr lang="en-US" sz="2000" dirty="0" smtClean="0">
                <a:solidFill>
                  <a:srgbClr val="7030A0"/>
                </a:solidFill>
              </a:rPr>
              <a:t> models to predict conversion in real reactors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 t="5832" b="14459"/>
          <a:stretch>
            <a:fillRect/>
          </a:stretch>
        </p:blipFill>
        <p:spPr bwMode="auto">
          <a:xfrm>
            <a:off x="315119" y="3581400"/>
            <a:ext cx="8513762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2969639" y="1905000"/>
            <a:ext cx="32047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smtClean="0"/>
              <a:t>2 Extremes of Fluid </a:t>
            </a:r>
            <a:r>
              <a:rPr lang="en-US" sz="2000" u="sng" dirty="0"/>
              <a:t>M</a:t>
            </a:r>
            <a:r>
              <a:rPr lang="en-US" sz="2000" u="sng" dirty="0" smtClean="0"/>
              <a:t>ixing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622800" y="2286000"/>
            <a:ext cx="4419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>
                <a:solidFill>
                  <a:srgbClr val="7030A0"/>
                </a:solidFill>
              </a:rPr>
              <a:t>Complete segregation</a:t>
            </a:r>
            <a:r>
              <a:rPr lang="en-US" sz="2000" dirty="0" smtClean="0"/>
              <a:t>: molecules of a given age do not mix with other globules.  This is the extreme case of late mixing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1600" y="2286000"/>
            <a:ext cx="4419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>
                <a:solidFill>
                  <a:srgbClr val="7030A0"/>
                </a:solidFill>
              </a:rPr>
              <a:t>Maximum </a:t>
            </a:r>
            <a:r>
              <a:rPr lang="en-US" sz="2000" u="sng" dirty="0" err="1" smtClean="0">
                <a:solidFill>
                  <a:srgbClr val="7030A0"/>
                </a:solidFill>
              </a:rPr>
              <a:t>mixedness</a:t>
            </a:r>
            <a:r>
              <a:rPr lang="en-US" sz="2000" dirty="0" smtClean="0"/>
              <a:t>: molecules are free to move anywhere, like a </a:t>
            </a:r>
            <a:r>
              <a:rPr lang="en-US" sz="2000" dirty="0" err="1" smtClean="0"/>
              <a:t>microfluid</a:t>
            </a:r>
            <a:r>
              <a:rPr lang="en-US" sz="2000" dirty="0" smtClean="0"/>
              <a:t>.  This is the extreme case of early mixing</a:t>
            </a:r>
          </a:p>
        </p:txBody>
      </p:sp>
    </p:spTree>
    <p:extLst>
      <p:ext uri="{BB962C8B-B14F-4D97-AF65-F5344CB8AC3E}">
        <p14:creationId xmlns:p14="http://schemas.microsoft.com/office/powerpoint/2010/main" val="185478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3" name="Picture 5" descr="lec31-2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990600"/>
            <a:ext cx="1938338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44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57400" y="990600"/>
            <a:ext cx="6962775" cy="151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6" name="Rectangle 9"/>
          <p:cNvSpPr>
            <a:spLocks noChangeArrowheads="1"/>
          </p:cNvSpPr>
          <p:nvPr/>
        </p:nvSpPr>
        <p:spPr bwMode="auto">
          <a:xfrm>
            <a:off x="228601" y="2743200"/>
            <a:ext cx="86868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6075" lvl="1" indent="-231775">
              <a:buFontTx/>
              <a:buChar char="•"/>
            </a:pPr>
            <a:r>
              <a:rPr lang="en-US" sz="2000" baseline="0" dirty="0"/>
              <a:t>Flow is visualized in the form of globules</a:t>
            </a:r>
          </a:p>
          <a:p>
            <a:pPr marL="346075" lvl="1" indent="-231775">
              <a:buFontTx/>
              <a:buChar char="•"/>
            </a:pPr>
            <a:r>
              <a:rPr lang="en-US" sz="2000" baseline="0" dirty="0"/>
              <a:t>Each globule consists of molecules </a:t>
            </a:r>
            <a:r>
              <a:rPr lang="en-US" sz="2000" baseline="0" dirty="0" smtClean="0"/>
              <a:t>of the same residence </a:t>
            </a:r>
            <a:r>
              <a:rPr lang="en-US" sz="2000" baseline="0" dirty="0"/>
              <a:t>time</a:t>
            </a:r>
          </a:p>
          <a:p>
            <a:pPr marL="346075" lvl="1" indent="-231775">
              <a:buFontTx/>
              <a:buChar char="•"/>
            </a:pPr>
            <a:r>
              <a:rPr lang="en-US" sz="2000" baseline="0" dirty="0"/>
              <a:t>Different globules have different </a:t>
            </a:r>
            <a:r>
              <a:rPr lang="en-US" sz="2000" baseline="0" dirty="0" smtClean="0"/>
              <a:t>residence times</a:t>
            </a:r>
            <a:endParaRPr lang="en-US" sz="2000" baseline="0" dirty="0"/>
          </a:p>
          <a:p>
            <a:pPr marL="346075" lvl="1" indent="-231775">
              <a:buFontTx/>
              <a:buChar char="•"/>
            </a:pPr>
            <a:r>
              <a:rPr lang="en-US" sz="2000" baseline="0" dirty="0"/>
              <a:t>No interaction/mixing between different globules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 Segregation Model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238999" y="1600200"/>
            <a:ext cx="1905001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Mixing of different ‘age groups’ at the last possible moment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3321050" y="4495800"/>
          <a:ext cx="2501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" name="Equation" r:id="rId6" imgW="2501640" imgH="457200" progId="Equation.DSMT4">
                  <p:embed/>
                </p:oleObj>
              </mc:Choice>
              <mc:Fallback>
                <p:oleObj name="Equation" r:id="rId6" imgW="250164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1050" y="4495800"/>
                        <a:ext cx="25019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94752" y="4114800"/>
            <a:ext cx="861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mean conversion is the average conversion of the various globules in the exit stream: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14400" y="4983144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Conversion achieved after spending time </a:t>
            </a:r>
            <a:r>
              <a:rPr lang="en-US" dirty="0" err="1" smtClean="0">
                <a:solidFill>
                  <a:srgbClr val="0000FF"/>
                </a:solidFill>
              </a:rPr>
              <a:t>t</a:t>
            </a:r>
            <a:r>
              <a:rPr lang="en-US" baseline="-25000" dirty="0" err="1" smtClean="0">
                <a:solidFill>
                  <a:srgbClr val="0000FF"/>
                </a:solidFill>
              </a:rPr>
              <a:t>j</a:t>
            </a:r>
            <a:r>
              <a:rPr lang="en-US" dirty="0" smtClean="0">
                <a:solidFill>
                  <a:srgbClr val="0000FF"/>
                </a:solidFill>
              </a:rPr>
              <a:t> in the reactor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227008" y="4525944"/>
            <a:ext cx="762000" cy="411480"/>
          </a:xfrm>
          <a:prstGeom prst="rect">
            <a:avLst/>
          </a:prstGeom>
          <a:noFill/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 rot="10800000" flipV="1">
            <a:off x="4018504" y="4886848"/>
            <a:ext cx="228600" cy="152400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019152" y="4525944"/>
            <a:ext cx="566928" cy="411480"/>
          </a:xfrm>
          <a:prstGeom prst="rect">
            <a:avLst/>
          </a:prstGeom>
          <a:noFill/>
          <a:ln w="190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 rot="10800000" flipH="1" flipV="1">
            <a:off x="5578512" y="4892712"/>
            <a:ext cx="228600" cy="152400"/>
          </a:xfrm>
          <a:prstGeom prst="line">
            <a:avLst/>
          </a:prstGeom>
          <a:ln w="1905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648200" y="4983144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6600"/>
                </a:solidFill>
              </a:rPr>
              <a:t>Fraction of globules that spend between </a:t>
            </a:r>
            <a:r>
              <a:rPr lang="en-US" dirty="0" err="1" smtClean="0">
                <a:solidFill>
                  <a:srgbClr val="006600"/>
                </a:solidFill>
              </a:rPr>
              <a:t>t</a:t>
            </a:r>
            <a:r>
              <a:rPr lang="en-US" baseline="-25000" dirty="0" err="1" smtClean="0">
                <a:solidFill>
                  <a:srgbClr val="006600"/>
                </a:solidFill>
              </a:rPr>
              <a:t>j</a:t>
            </a:r>
            <a:r>
              <a:rPr lang="en-US" dirty="0" smtClean="0">
                <a:solidFill>
                  <a:srgbClr val="006600"/>
                </a:solidFill>
              </a:rPr>
              <a:t> and </a:t>
            </a:r>
            <a:r>
              <a:rPr lang="en-US" dirty="0" err="1" smtClean="0">
                <a:solidFill>
                  <a:srgbClr val="006600"/>
                </a:solidFill>
              </a:rPr>
              <a:t>t</a:t>
            </a:r>
            <a:r>
              <a:rPr lang="en-US" baseline="-25000" dirty="0" err="1" smtClean="0">
                <a:solidFill>
                  <a:srgbClr val="006600"/>
                </a:solidFill>
              </a:rPr>
              <a:t>j</a:t>
            </a:r>
            <a:r>
              <a:rPr lang="en-US" dirty="0" smtClean="0">
                <a:solidFill>
                  <a:srgbClr val="006600"/>
                </a:solidFill>
              </a:rPr>
              <a:t> + </a:t>
            </a:r>
            <a:r>
              <a:rPr lang="en-US" dirty="0" err="1" smtClean="0">
                <a:solidFill>
                  <a:srgbClr val="006600"/>
                </a:solidFill>
                <a:latin typeface="Symbol" pitchFamily="18" charset="2"/>
              </a:rPr>
              <a:t>D</a:t>
            </a:r>
            <a:r>
              <a:rPr lang="en-US" dirty="0" err="1" smtClean="0">
                <a:solidFill>
                  <a:srgbClr val="006600"/>
                </a:solidFill>
              </a:rPr>
              <a:t>t</a:t>
            </a:r>
            <a:r>
              <a:rPr lang="en-US" dirty="0" smtClean="0">
                <a:solidFill>
                  <a:srgbClr val="006600"/>
                </a:solidFill>
              </a:rPr>
              <a:t> in the reactor</a:t>
            </a:r>
          </a:p>
        </p:txBody>
      </p:sp>
      <p:graphicFrame>
        <p:nvGraphicFramePr>
          <p:cNvPr id="1229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65189"/>
              </p:ext>
            </p:extLst>
          </p:nvPr>
        </p:nvGraphicFramePr>
        <p:xfrm>
          <a:off x="1206500" y="5740400"/>
          <a:ext cx="33655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5" name="Equation" r:id="rId8" imgW="3365280" imgH="736560" progId="Equation.DSMT4">
                  <p:embed/>
                </p:oleObj>
              </mc:Choice>
              <mc:Fallback>
                <p:oleObj name="Equation" r:id="rId8" imgW="336528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0" y="5740400"/>
                        <a:ext cx="33655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4876800" y="5754757"/>
            <a:ext cx="2971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(t) is from the </a:t>
            </a:r>
            <a:r>
              <a:rPr lang="en-US" sz="2000" b="1" i="1" dirty="0" smtClean="0">
                <a:solidFill>
                  <a:srgbClr val="7030A0"/>
                </a:solidFill>
              </a:rPr>
              <a:t>batch reactor </a:t>
            </a:r>
            <a:r>
              <a:rPr lang="en-US" sz="2000" dirty="0" smtClean="0"/>
              <a:t>design equation</a:t>
            </a:r>
          </a:p>
        </p:txBody>
      </p:sp>
    </p:spTree>
    <p:extLst>
      <p:ext uri="{BB962C8B-B14F-4D97-AF65-F5344CB8AC3E}">
        <p14:creationId xmlns:p14="http://schemas.microsoft.com/office/powerpoint/2010/main" val="3404123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 animBg="1"/>
      <p:bldP spid="16" grpId="0" animBg="1"/>
      <p:bldP spid="18" grpId="0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 Segregation Example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586393" y="1066800"/>
            <a:ext cx="39712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First order reaction, </a:t>
            </a:r>
            <a:r>
              <a:rPr lang="en-US" sz="2000" dirty="0" err="1" smtClean="0"/>
              <a:t>A</a:t>
            </a:r>
            <a:r>
              <a:rPr lang="en-US" sz="2000" dirty="0" err="1" smtClean="0">
                <a:latin typeface="Arial"/>
                <a:cs typeface="Arial"/>
              </a:rPr>
              <a:t>→Products</a:t>
            </a:r>
            <a:endParaRPr lang="en-US" sz="2000" dirty="0" smtClean="0"/>
          </a:p>
        </p:txBody>
      </p:sp>
      <p:grpSp>
        <p:nvGrpSpPr>
          <p:cNvPr id="9" name="Group 8"/>
          <p:cNvGrpSpPr/>
          <p:nvPr/>
        </p:nvGrpSpPr>
        <p:grpSpPr>
          <a:xfrm>
            <a:off x="733425" y="1600200"/>
            <a:ext cx="4657725" cy="707886"/>
            <a:chOff x="733425" y="1600200"/>
            <a:chExt cx="4657725" cy="707886"/>
          </a:xfrm>
        </p:grpSpPr>
        <p:graphicFrame>
          <p:nvGraphicFramePr>
            <p:cNvPr id="4" name="Object 3"/>
            <p:cNvGraphicFramePr>
              <a:graphicFrameLocks noChangeAspect="1"/>
            </p:cNvGraphicFramePr>
            <p:nvPr/>
          </p:nvGraphicFramePr>
          <p:xfrm>
            <a:off x="3524250" y="1642993"/>
            <a:ext cx="1866900" cy="622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510" name="Equation" r:id="rId4" imgW="1866600" imgH="622080" progId="Equation.DSMT4">
                    <p:embed/>
                  </p:oleObj>
                </mc:Choice>
                <mc:Fallback>
                  <p:oleObj name="Equation" r:id="rId4" imgW="1866600" imgH="6220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24250" y="1642993"/>
                          <a:ext cx="1866900" cy="622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TextBox 4"/>
            <p:cNvSpPr txBox="1"/>
            <p:nvPr/>
          </p:nvSpPr>
          <p:spPr>
            <a:xfrm>
              <a:off x="733425" y="1600200"/>
              <a:ext cx="20574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7030A0"/>
                  </a:solidFill>
                </a:rPr>
                <a:t>Batch reactor design equation:</a:t>
              </a:r>
            </a:p>
          </p:txBody>
        </p:sp>
      </p:grp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124575" y="1637488"/>
          <a:ext cx="22860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11" name="Equation" r:id="rId6" imgW="2286000" imgH="622080" progId="Equation.DSMT4">
                  <p:embed/>
                </p:oleObj>
              </mc:Choice>
              <mc:Fallback>
                <p:oleObj name="Equation" r:id="rId6" imgW="228600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4575" y="1637488"/>
                        <a:ext cx="22860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889000" y="2368064"/>
          <a:ext cx="33528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12" name="Equation" r:id="rId8" imgW="3352680" imgH="622080" progId="Equation.DSMT4">
                  <p:embed/>
                </p:oleObj>
              </mc:Choice>
              <mc:Fallback>
                <p:oleObj name="Equation" r:id="rId8" imgW="335268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9000" y="2368064"/>
                        <a:ext cx="33528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7" name="Object 5"/>
          <p:cNvGraphicFramePr>
            <a:graphicFrameLocks noChangeAspect="1"/>
          </p:cNvGraphicFramePr>
          <p:nvPr/>
        </p:nvGraphicFramePr>
        <p:xfrm>
          <a:off x="5130800" y="2368064"/>
          <a:ext cx="31242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13" name="Equation" r:id="rId10" imgW="3124080" imgH="622080" progId="Equation.DSMT4">
                  <p:embed/>
                </p:oleObj>
              </mc:Choice>
              <mc:Fallback>
                <p:oleObj name="Equation" r:id="rId10" imgW="312408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0800" y="2368064"/>
                        <a:ext cx="31242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8" name="Object 6"/>
          <p:cNvGraphicFramePr>
            <a:graphicFrameLocks noChangeAspect="1"/>
          </p:cNvGraphicFramePr>
          <p:nvPr/>
        </p:nvGraphicFramePr>
        <p:xfrm>
          <a:off x="1925096" y="3276600"/>
          <a:ext cx="21844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14" name="Equation" r:id="rId12" imgW="2184120" imgH="622080" progId="Equation.DSMT4">
                  <p:embed/>
                </p:oleObj>
              </mc:Choice>
              <mc:Fallback>
                <p:oleObj name="Equation" r:id="rId12" imgW="218412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5096" y="3276600"/>
                        <a:ext cx="21844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9" name="Object 7"/>
          <p:cNvGraphicFramePr>
            <a:graphicFrameLocks noChangeAspect="1"/>
          </p:cNvGraphicFramePr>
          <p:nvPr/>
        </p:nvGraphicFramePr>
        <p:xfrm>
          <a:off x="4642896" y="3429000"/>
          <a:ext cx="2044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15" name="Equation" r:id="rId14" imgW="2044440" imgH="419040" progId="Equation.DSMT4">
                  <p:embed/>
                </p:oleObj>
              </mc:Choice>
              <mc:Fallback>
                <p:oleObj name="Equation" r:id="rId14" imgW="204444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2896" y="3429000"/>
                        <a:ext cx="20447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/>
          <p:nvPr/>
        </p:nvSpPr>
        <p:spPr>
          <a:xfrm>
            <a:off x="4953000" y="3398856"/>
            <a:ext cx="1752600" cy="457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52400" y="4419600"/>
            <a:ext cx="8763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To compute conversion for a reaction with a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order </a:t>
            </a:r>
            <a:r>
              <a:rPr lang="en-US" sz="2000" dirty="0" err="1" smtClean="0"/>
              <a:t>rxn</a:t>
            </a:r>
            <a:r>
              <a:rPr lang="en-US" sz="2000" dirty="0" smtClean="0"/>
              <a:t> and complete segregation, insert E(t) from tracer experiment and </a:t>
            </a:r>
            <a:r>
              <a:rPr lang="en-US" sz="2000" dirty="0" smtClean="0">
                <a:solidFill>
                  <a:srgbClr val="FF0000"/>
                </a:solidFill>
              </a:rPr>
              <a:t>X</a:t>
            </a:r>
            <a:r>
              <a:rPr lang="en-US" sz="2000" baseline="-25000" dirty="0" smtClean="0">
                <a:solidFill>
                  <a:srgbClr val="FF0000"/>
                </a:solidFill>
              </a:rPr>
              <a:t>A</a:t>
            </a:r>
            <a:r>
              <a:rPr lang="en-US" sz="2000" dirty="0" smtClean="0">
                <a:solidFill>
                  <a:srgbClr val="FF0000"/>
                </a:solidFill>
              </a:rPr>
              <a:t>(t) </a:t>
            </a:r>
            <a:r>
              <a:rPr lang="en-US" sz="2000" dirty="0" smtClean="0"/>
              <a:t>from batch reactor design equation into:  </a:t>
            </a:r>
          </a:p>
        </p:txBody>
      </p:sp>
      <p:graphicFrame>
        <p:nvGraphicFramePr>
          <p:cNvPr id="13320" name="Object 8"/>
          <p:cNvGraphicFramePr>
            <a:graphicFrameLocks noChangeAspect="1"/>
          </p:cNvGraphicFramePr>
          <p:nvPr/>
        </p:nvGraphicFramePr>
        <p:xfrm>
          <a:off x="2743200" y="5181600"/>
          <a:ext cx="22606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16" name="Equation" r:id="rId16" imgW="2260440" imgH="736560" progId="Equation.DSMT4">
                  <p:embed/>
                </p:oleObj>
              </mc:Choice>
              <mc:Fallback>
                <p:oleObj name="Equation" r:id="rId16" imgW="226044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5181600"/>
                        <a:ext cx="22606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5245100" y="5324272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&amp; integrate </a:t>
            </a:r>
          </a:p>
        </p:txBody>
      </p:sp>
    </p:spTree>
    <p:extLst>
      <p:ext uri="{BB962C8B-B14F-4D97-AF65-F5344CB8AC3E}">
        <p14:creationId xmlns:p14="http://schemas.microsoft.com/office/powerpoint/2010/main" val="2638975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760"/>
                            </p:stCondLst>
                            <p:childTnLst>
                              <p:par>
                                <p:cTn id="4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260"/>
                            </p:stCondLst>
                            <p:childTnLst>
                              <p:par>
                                <p:cTn id="5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Maximum </a:t>
            </a:r>
            <a:r>
              <a:rPr lang="en-US" altLang="zh-TW" dirty="0" err="1"/>
              <a:t>M</a:t>
            </a:r>
            <a:r>
              <a:rPr lang="en-US" altLang="zh-TW" dirty="0" err="1" smtClean="0"/>
              <a:t>ixedness</a:t>
            </a:r>
            <a:r>
              <a:rPr lang="en-US" altLang="zh-TW" dirty="0" smtClean="0"/>
              <a:t> </a:t>
            </a:r>
            <a:r>
              <a:rPr lang="en-US" altLang="zh-TW" dirty="0"/>
              <a:t>M</a:t>
            </a:r>
            <a:r>
              <a:rPr lang="en-US" altLang="zh-TW" dirty="0" smtClean="0"/>
              <a:t>odel</a:t>
            </a:r>
            <a:endParaRPr lang="en-US" altLang="zh-TW" dirty="0"/>
          </a:p>
        </p:txBody>
      </p:sp>
      <p:sp>
        <p:nvSpPr>
          <p:cNvPr id="4208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8991600" cy="114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000" dirty="0"/>
              <a:t>In a PFR: as soon as the fluid enters the reactor, it is completely mixed </a:t>
            </a:r>
            <a:r>
              <a:rPr lang="en-US" altLang="zh-TW" sz="2000" dirty="0" err="1" smtClean="0"/>
              <a:t>radially</a:t>
            </a:r>
            <a:r>
              <a:rPr lang="en-US" altLang="zh-TW" sz="2000" dirty="0" smtClean="0"/>
              <a:t> </a:t>
            </a:r>
            <a:r>
              <a:rPr lang="en-US" altLang="zh-TW" sz="2000" dirty="0"/>
              <a:t>with the other fluid already in the reactor</a:t>
            </a:r>
            <a:r>
              <a:rPr lang="en-US" altLang="zh-TW" sz="2000" dirty="0" smtClean="0"/>
              <a:t>. Like a PFR </a:t>
            </a:r>
            <a:r>
              <a:rPr lang="en-US" altLang="zh-TW" sz="2000" dirty="0"/>
              <a:t>with side </a:t>
            </a:r>
            <a:r>
              <a:rPr lang="en-US" altLang="zh-TW" sz="2000" dirty="0" smtClean="0"/>
              <a:t>entrances, where each entrance port creates a new residence time:</a:t>
            </a:r>
            <a:endParaRPr lang="en-US" altLang="zh-TW" sz="2000" dirty="0"/>
          </a:p>
        </p:txBody>
      </p:sp>
      <p:sp>
        <p:nvSpPr>
          <p:cNvPr id="420869" name="AutoShape 5"/>
          <p:cNvSpPr>
            <a:spLocks noChangeArrowheads="1"/>
          </p:cNvSpPr>
          <p:nvPr/>
        </p:nvSpPr>
        <p:spPr bwMode="auto">
          <a:xfrm rot="16200000">
            <a:off x="4174759" y="2762533"/>
            <a:ext cx="841375" cy="501491"/>
          </a:xfrm>
          <a:prstGeom prst="can">
            <a:avLst>
              <a:gd name="adj" fmla="val 17717"/>
            </a:avLst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20870" name="Line 6"/>
          <p:cNvSpPr>
            <a:spLocks noChangeShapeType="1"/>
          </p:cNvSpPr>
          <p:nvPr/>
        </p:nvSpPr>
        <p:spPr bwMode="auto">
          <a:xfrm>
            <a:off x="1620716" y="2146503"/>
            <a:ext cx="4922227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0871" name="Line 7"/>
          <p:cNvSpPr>
            <a:spLocks noChangeShapeType="1"/>
          </p:cNvSpPr>
          <p:nvPr/>
        </p:nvSpPr>
        <p:spPr bwMode="auto">
          <a:xfrm>
            <a:off x="6531220" y="2159203"/>
            <a:ext cx="0" cy="4318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0872" name="Line 8"/>
          <p:cNvSpPr>
            <a:spLocks noChangeShapeType="1"/>
          </p:cNvSpPr>
          <p:nvPr/>
        </p:nvSpPr>
        <p:spPr bwMode="auto">
          <a:xfrm>
            <a:off x="2652346" y="2162378"/>
            <a:ext cx="0" cy="4318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0873" name="Line 9"/>
          <p:cNvSpPr>
            <a:spLocks noChangeShapeType="1"/>
          </p:cNvSpPr>
          <p:nvPr/>
        </p:nvSpPr>
        <p:spPr bwMode="auto">
          <a:xfrm>
            <a:off x="4756638" y="2154441"/>
            <a:ext cx="0" cy="4318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0874" name="Line 10"/>
          <p:cNvSpPr>
            <a:spLocks noChangeShapeType="1"/>
          </p:cNvSpPr>
          <p:nvPr/>
        </p:nvSpPr>
        <p:spPr bwMode="auto">
          <a:xfrm>
            <a:off x="4613031" y="2171903"/>
            <a:ext cx="0" cy="4318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0875" name="Line 11"/>
          <p:cNvSpPr>
            <a:spLocks noChangeShapeType="1"/>
          </p:cNvSpPr>
          <p:nvPr/>
        </p:nvSpPr>
        <p:spPr bwMode="auto">
          <a:xfrm>
            <a:off x="4467958" y="2162378"/>
            <a:ext cx="0" cy="4318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0876" name="Line 12"/>
          <p:cNvSpPr>
            <a:spLocks noChangeShapeType="1"/>
          </p:cNvSpPr>
          <p:nvPr/>
        </p:nvSpPr>
        <p:spPr bwMode="auto">
          <a:xfrm>
            <a:off x="4904643" y="2165553"/>
            <a:ext cx="0" cy="4318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0877" name="Line 13"/>
          <p:cNvSpPr>
            <a:spLocks noChangeShapeType="1"/>
          </p:cNvSpPr>
          <p:nvPr/>
        </p:nvSpPr>
        <p:spPr bwMode="auto">
          <a:xfrm>
            <a:off x="5896708" y="2163966"/>
            <a:ext cx="0" cy="4318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0878" name="Line 14"/>
          <p:cNvSpPr>
            <a:spLocks noChangeShapeType="1"/>
          </p:cNvSpPr>
          <p:nvPr/>
        </p:nvSpPr>
        <p:spPr bwMode="auto">
          <a:xfrm>
            <a:off x="5704743" y="2154441"/>
            <a:ext cx="0" cy="4318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0879" name="Line 15"/>
          <p:cNvSpPr>
            <a:spLocks noChangeShapeType="1"/>
          </p:cNvSpPr>
          <p:nvPr/>
        </p:nvSpPr>
        <p:spPr bwMode="auto">
          <a:xfrm>
            <a:off x="3483220" y="2159203"/>
            <a:ext cx="0" cy="4318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0880" name="Line 16"/>
          <p:cNvSpPr>
            <a:spLocks noChangeShapeType="1"/>
          </p:cNvSpPr>
          <p:nvPr/>
        </p:nvSpPr>
        <p:spPr bwMode="auto">
          <a:xfrm>
            <a:off x="3667858" y="2162378"/>
            <a:ext cx="0" cy="4318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0881" name="Text Box 17"/>
          <p:cNvSpPr txBox="1">
            <a:spLocks noChangeArrowheads="1"/>
          </p:cNvSpPr>
          <p:nvPr/>
        </p:nvSpPr>
        <p:spPr bwMode="auto">
          <a:xfrm>
            <a:off x="3733800" y="3409890"/>
            <a:ext cx="84350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kumimoji="1" lang="zh-TW" altLang="en-US" sz="2000" dirty="0">
                <a:sym typeface="Symbol" pitchFamily="18" charset="2"/>
              </a:rPr>
              <a:t> </a:t>
            </a:r>
            <a:r>
              <a:rPr kumimoji="1" lang="en-US" altLang="zh-TW" sz="2000" dirty="0" smtClean="0">
                <a:sym typeface="Symbol" pitchFamily="18" charset="2"/>
              </a:rPr>
              <a:t>+</a:t>
            </a:r>
            <a:r>
              <a:rPr kumimoji="1" lang="en-US" altLang="zh-TW" sz="2000" dirty="0" smtClean="0">
                <a:latin typeface="Symbol" pitchFamily="18" charset="2"/>
                <a:sym typeface="Symbol" pitchFamily="18" charset="2"/>
              </a:rPr>
              <a:t>Dl</a:t>
            </a:r>
            <a:endParaRPr kumimoji="1" lang="zh-TW" altLang="en-US" sz="2000" dirty="0"/>
          </a:p>
        </p:txBody>
      </p:sp>
      <p:sp>
        <p:nvSpPr>
          <p:cNvPr id="420882" name="Text Box 18"/>
          <p:cNvSpPr txBox="1">
            <a:spLocks noChangeArrowheads="1"/>
          </p:cNvSpPr>
          <p:nvPr/>
        </p:nvSpPr>
        <p:spPr bwMode="auto">
          <a:xfrm>
            <a:off x="6194182" y="1781379"/>
            <a:ext cx="8627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kumimoji="1" lang="zh-TW" altLang="en-US" sz="2000">
                <a:sym typeface="Symbol" pitchFamily="18" charset="2"/>
              </a:rPr>
              <a:t>  </a:t>
            </a:r>
            <a:r>
              <a:rPr kumimoji="1" lang="zh-TW" altLang="en-US" sz="2000">
                <a:sym typeface="UniversalMath1 BT" pitchFamily="18" charset="2"/>
              </a:rPr>
              <a:t>0</a:t>
            </a:r>
            <a:endParaRPr kumimoji="1" lang="zh-TW" altLang="en-US" sz="2000"/>
          </a:p>
        </p:txBody>
      </p:sp>
      <p:sp>
        <p:nvSpPr>
          <p:cNvPr id="420883" name="AutoShape 19"/>
          <p:cNvSpPr>
            <a:spLocks noChangeArrowheads="1"/>
          </p:cNvSpPr>
          <p:nvPr/>
        </p:nvSpPr>
        <p:spPr bwMode="auto">
          <a:xfrm rot="16200000">
            <a:off x="4166553" y="864439"/>
            <a:ext cx="841375" cy="4297680"/>
          </a:xfrm>
          <a:prstGeom prst="can">
            <a:avLst>
              <a:gd name="adj" fmla="val 35208"/>
            </a:avLst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420884" name="Line 20"/>
          <p:cNvSpPr>
            <a:spLocks noChangeShapeType="1"/>
          </p:cNvSpPr>
          <p:nvPr/>
        </p:nvSpPr>
        <p:spPr bwMode="auto">
          <a:xfrm>
            <a:off x="1951892" y="3025978"/>
            <a:ext cx="674077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0885" name="Text Box 21"/>
          <p:cNvSpPr txBox="1">
            <a:spLocks noChangeArrowheads="1"/>
          </p:cNvSpPr>
          <p:nvPr/>
        </p:nvSpPr>
        <p:spPr bwMode="auto">
          <a:xfrm>
            <a:off x="2290397" y="3435554"/>
            <a:ext cx="78899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zh-TW" sz="2000"/>
              <a:t>V = 0</a:t>
            </a:r>
          </a:p>
        </p:txBody>
      </p:sp>
      <p:sp>
        <p:nvSpPr>
          <p:cNvPr id="420886" name="Text Box 22"/>
          <p:cNvSpPr txBox="1">
            <a:spLocks noChangeArrowheads="1"/>
          </p:cNvSpPr>
          <p:nvPr/>
        </p:nvSpPr>
        <p:spPr bwMode="auto">
          <a:xfrm>
            <a:off x="6159013" y="3435554"/>
            <a:ext cx="91242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zh-TW" sz="2000"/>
              <a:t>V = V</a:t>
            </a:r>
            <a:r>
              <a:rPr kumimoji="1" lang="en-US" altLang="zh-TW" sz="2000" baseline="-25000"/>
              <a:t>0</a:t>
            </a:r>
            <a:endParaRPr kumimoji="1" lang="en-US" altLang="zh-TW" sz="2000"/>
          </a:p>
        </p:txBody>
      </p:sp>
      <p:sp>
        <p:nvSpPr>
          <p:cNvPr id="420887" name="Text Box 23"/>
          <p:cNvSpPr txBox="1">
            <a:spLocks noChangeArrowheads="1"/>
          </p:cNvSpPr>
          <p:nvPr/>
        </p:nvSpPr>
        <p:spPr bwMode="auto">
          <a:xfrm>
            <a:off x="152400" y="3800475"/>
            <a:ext cx="86574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kumimoji="1" lang="zh-TW" altLang="en-US" sz="2000" dirty="0">
                <a:sym typeface="Symbol" pitchFamily="18" charset="2"/>
              </a:rPr>
              <a:t>: </a:t>
            </a:r>
            <a:r>
              <a:rPr kumimoji="1" lang="en-US" altLang="zh-TW" sz="2000" dirty="0" smtClean="0">
                <a:sym typeface="Symbol" pitchFamily="18" charset="2"/>
              </a:rPr>
              <a:t>time </a:t>
            </a:r>
            <a:r>
              <a:rPr kumimoji="1" lang="en-US" altLang="zh-TW" sz="2000" dirty="0">
                <a:sym typeface="Symbol" pitchFamily="18" charset="2"/>
              </a:rPr>
              <a:t>it takes for </a:t>
            </a:r>
            <a:r>
              <a:rPr kumimoji="1" lang="en-US" altLang="zh-TW" sz="2000" dirty="0" smtClean="0">
                <a:sym typeface="Symbol" pitchFamily="18" charset="2"/>
              </a:rPr>
              <a:t>fluid </a:t>
            </a:r>
            <a:r>
              <a:rPr kumimoji="1" lang="en-US" altLang="zh-TW" sz="2000" dirty="0">
                <a:sym typeface="Symbol" pitchFamily="18" charset="2"/>
              </a:rPr>
              <a:t>to move from a particular point to </a:t>
            </a:r>
            <a:r>
              <a:rPr kumimoji="1" lang="en-US" altLang="zh-TW" sz="2000" dirty="0" smtClean="0">
                <a:sym typeface="Symbol" pitchFamily="18" charset="2"/>
              </a:rPr>
              <a:t>end </a:t>
            </a:r>
            <a:r>
              <a:rPr kumimoji="1" lang="en-US" altLang="zh-TW" sz="2000" dirty="0">
                <a:sym typeface="Symbol" pitchFamily="18" charset="2"/>
              </a:rPr>
              <a:t>of the reactor</a:t>
            </a:r>
          </a:p>
        </p:txBody>
      </p:sp>
      <p:sp>
        <p:nvSpPr>
          <p:cNvPr id="420888" name="Text Box 24"/>
          <p:cNvSpPr txBox="1">
            <a:spLocks noChangeArrowheads="1"/>
          </p:cNvSpPr>
          <p:nvPr/>
        </p:nvSpPr>
        <p:spPr bwMode="auto">
          <a:xfrm>
            <a:off x="1981200" y="2564016"/>
            <a:ext cx="4026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zh-TW" i="1" dirty="0" smtClean="0">
                <a:latin typeface="Symbol" pitchFamily="18" charset="2"/>
              </a:rPr>
              <a:t>u</a:t>
            </a:r>
            <a:r>
              <a:rPr kumimoji="1" lang="en-US" altLang="zh-TW" i="1" baseline="-25000" dirty="0" smtClean="0"/>
              <a:t>0</a:t>
            </a:r>
            <a:endParaRPr kumimoji="1" lang="en-US" altLang="zh-TW" i="1" dirty="0"/>
          </a:p>
        </p:txBody>
      </p:sp>
      <p:sp>
        <p:nvSpPr>
          <p:cNvPr id="420890" name="Rectangle 26"/>
          <p:cNvSpPr>
            <a:spLocks noChangeArrowheads="1"/>
          </p:cNvSpPr>
          <p:nvPr/>
        </p:nvSpPr>
        <p:spPr bwMode="auto">
          <a:xfrm>
            <a:off x="152401" y="4804357"/>
            <a:ext cx="874101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u</a:t>
            </a:r>
            <a:r>
              <a:rPr lang="en-US" sz="2000" baseline="-25000" dirty="0" smtClean="0">
                <a:latin typeface="Symbol" pitchFamily="18" charset="2"/>
              </a:rPr>
              <a:t>0</a:t>
            </a:r>
            <a:r>
              <a:rPr lang="en-US" sz="2000" dirty="0" smtClean="0"/>
              <a:t>E</a:t>
            </a:r>
            <a:r>
              <a:rPr lang="en-US" sz="2000" dirty="0" smtClean="0">
                <a:latin typeface="Symbol" pitchFamily="18" charset="2"/>
              </a:rPr>
              <a:t>(l)Dl: </a:t>
            </a:r>
            <a:r>
              <a:rPr kumimoji="1" lang="en-US" altLang="zh-TW" sz="2000" dirty="0" smtClean="0"/>
              <a:t>Volumetric </a:t>
            </a:r>
            <a:r>
              <a:rPr kumimoji="1" lang="en-US" altLang="zh-TW" sz="2000" dirty="0"/>
              <a:t>flow rate of fluid fed into </a:t>
            </a:r>
            <a:r>
              <a:rPr kumimoji="1" lang="en-US" altLang="zh-TW" sz="2000" dirty="0" smtClean="0"/>
              <a:t>side ports of reactor </a:t>
            </a:r>
            <a:r>
              <a:rPr kumimoji="1" lang="en-US" altLang="zh-TW" sz="2000" dirty="0"/>
              <a:t>in </a:t>
            </a:r>
            <a:r>
              <a:rPr kumimoji="1" lang="en-US" altLang="zh-TW" sz="2000" dirty="0" smtClean="0"/>
              <a:t>interval </a:t>
            </a:r>
            <a:r>
              <a:rPr kumimoji="1" lang="en-US" altLang="zh-TW" sz="2000" dirty="0"/>
              <a:t>between </a:t>
            </a:r>
            <a:r>
              <a:rPr kumimoji="1" lang="zh-TW" altLang="en-US" sz="2000" i="1" dirty="0">
                <a:sym typeface="Symbol" pitchFamily="18" charset="2"/>
              </a:rPr>
              <a:t> + </a:t>
            </a:r>
            <a:r>
              <a:rPr kumimoji="1" lang="zh-TW" altLang="en-US" sz="2000" dirty="0">
                <a:sym typeface="Symbol" pitchFamily="18" charset="2"/>
              </a:rPr>
              <a:t> </a:t>
            </a:r>
            <a:r>
              <a:rPr kumimoji="1" lang="en-US" altLang="zh-TW" sz="2000" dirty="0" smtClean="0">
                <a:sym typeface="Symbol" pitchFamily="18" charset="2"/>
              </a:rPr>
              <a:t>&amp; </a:t>
            </a:r>
            <a:r>
              <a:rPr kumimoji="1" lang="zh-TW" altLang="en-US" sz="2000" i="1" dirty="0" smtClean="0">
                <a:sym typeface="Symbol" pitchFamily="18" charset="2"/>
              </a:rPr>
              <a:t></a:t>
            </a:r>
            <a:endParaRPr kumimoji="1" lang="en-US" altLang="zh-TW" sz="2000" dirty="0">
              <a:sym typeface="Symbol" pitchFamily="18" charset="2"/>
            </a:endParaRPr>
          </a:p>
        </p:txBody>
      </p:sp>
      <p:sp>
        <p:nvSpPr>
          <p:cNvPr id="420892" name="Rectangle 28"/>
          <p:cNvSpPr>
            <a:spLocks noChangeArrowheads="1"/>
          </p:cNvSpPr>
          <p:nvPr/>
        </p:nvSpPr>
        <p:spPr bwMode="auto">
          <a:xfrm>
            <a:off x="152401" y="5468708"/>
            <a:ext cx="853586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kumimoji="1" lang="en-US" altLang="zh-TW" sz="2000" dirty="0"/>
              <a:t>V</a:t>
            </a:r>
            <a:r>
              <a:rPr kumimoji="1" lang="en-US" altLang="zh-TW" sz="2000" dirty="0" smtClean="0"/>
              <a:t>olumetric </a:t>
            </a:r>
            <a:r>
              <a:rPr kumimoji="1" lang="en-US" altLang="zh-TW" sz="2000" dirty="0"/>
              <a:t>flow rate of fluid fed </a:t>
            </a:r>
            <a:r>
              <a:rPr kumimoji="1" lang="en-US" altLang="zh-TW" sz="2000" dirty="0" smtClean="0"/>
              <a:t>to reactor </a:t>
            </a:r>
            <a:r>
              <a:rPr kumimoji="1" lang="en-US" altLang="zh-TW" sz="2000" dirty="0"/>
              <a:t>at </a:t>
            </a:r>
            <a:r>
              <a:rPr kumimoji="1" lang="zh-TW" altLang="en-US" sz="2000" i="1" dirty="0" smtClean="0">
                <a:sym typeface="Symbol" pitchFamily="18" charset="2"/>
              </a:rPr>
              <a:t></a:t>
            </a:r>
            <a:r>
              <a:rPr kumimoji="1" lang="en-US" altLang="zh-TW" sz="2000" dirty="0" smtClean="0">
                <a:sym typeface="Symbol" pitchFamily="18" charset="2"/>
              </a:rPr>
              <a:t>:</a:t>
            </a:r>
            <a:endParaRPr kumimoji="1" lang="en-US" altLang="zh-TW" sz="2000" dirty="0">
              <a:sym typeface="Symbol" pitchFamily="18" charset="2"/>
            </a:endParaRPr>
          </a:p>
        </p:txBody>
      </p:sp>
      <p:graphicFrame>
        <p:nvGraphicFramePr>
          <p:cNvPr id="420893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103629"/>
              </p:ext>
            </p:extLst>
          </p:nvPr>
        </p:nvGraphicFramePr>
        <p:xfrm>
          <a:off x="5486400" y="5449658"/>
          <a:ext cx="3565525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30" name="Equation" r:id="rId3" imgW="3873240" imgH="431640" progId="Equation.DSMT4">
                  <p:embed/>
                </p:oleObj>
              </mc:Choice>
              <mc:Fallback>
                <p:oleObj name="Equation" r:id="rId3" imgW="387324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5449658"/>
                        <a:ext cx="3565525" cy="430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894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3643478"/>
              </p:ext>
            </p:extLst>
          </p:nvPr>
        </p:nvGraphicFramePr>
        <p:xfrm>
          <a:off x="4165194" y="1752600"/>
          <a:ext cx="99695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31" name="Equation" r:id="rId5" imgW="1079280" imgH="330120" progId="Equation.DSMT4">
                  <p:embed/>
                </p:oleObj>
              </mc:Choice>
              <mc:Fallback>
                <p:oleObj name="Equation" r:id="rId5" imgW="107928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5194" y="1752600"/>
                        <a:ext cx="99695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895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2914794"/>
              </p:ext>
            </p:extLst>
          </p:nvPr>
        </p:nvGraphicFramePr>
        <p:xfrm>
          <a:off x="3497262" y="2863850"/>
          <a:ext cx="617538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32" name="Equation" r:id="rId7" imgW="672840" imgH="330120" progId="Equation.DSMT4">
                  <p:embed/>
                </p:oleObj>
              </mc:Choice>
              <mc:Fallback>
                <p:oleObj name="Equation" r:id="rId7" imgW="67284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7262" y="2863850"/>
                        <a:ext cx="617538" cy="32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0896" name="Line 32"/>
          <p:cNvSpPr>
            <a:spLocks noChangeShapeType="1"/>
          </p:cNvSpPr>
          <p:nvPr/>
        </p:nvSpPr>
        <p:spPr bwMode="auto">
          <a:xfrm>
            <a:off x="4145280" y="3018041"/>
            <a:ext cx="274320" cy="158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20897" name="Text Box 33"/>
          <p:cNvSpPr txBox="1">
            <a:spLocks noChangeArrowheads="1"/>
          </p:cNvSpPr>
          <p:nvPr/>
        </p:nvSpPr>
        <p:spPr bwMode="auto">
          <a:xfrm>
            <a:off x="152401" y="6172200"/>
            <a:ext cx="67235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zh-TW" sz="2000" dirty="0"/>
              <a:t>V</a:t>
            </a:r>
            <a:r>
              <a:rPr kumimoji="1" lang="en-US" altLang="zh-TW" sz="2000" dirty="0" smtClean="0"/>
              <a:t>olume </a:t>
            </a:r>
            <a:r>
              <a:rPr kumimoji="1" lang="en-US" altLang="zh-TW" sz="2000" dirty="0"/>
              <a:t>of fluid with life expectancy between </a:t>
            </a:r>
            <a:r>
              <a:rPr kumimoji="1" lang="zh-TW" altLang="en-US" sz="2000" i="1" dirty="0">
                <a:sym typeface="Symbol" pitchFamily="18" charset="2"/>
              </a:rPr>
              <a:t> + </a:t>
            </a:r>
            <a:r>
              <a:rPr kumimoji="1" lang="zh-TW" altLang="en-US" sz="2000" dirty="0">
                <a:sym typeface="Symbol" pitchFamily="18" charset="2"/>
              </a:rPr>
              <a:t> </a:t>
            </a:r>
            <a:r>
              <a:rPr kumimoji="1" lang="en-US" altLang="zh-TW" sz="2000" dirty="0" smtClean="0">
                <a:sym typeface="Symbol" pitchFamily="18" charset="2"/>
              </a:rPr>
              <a:t>&amp; </a:t>
            </a:r>
            <a:r>
              <a:rPr kumimoji="1" lang="zh-TW" altLang="en-US" sz="2000" i="1" dirty="0" smtClean="0">
                <a:sym typeface="Symbol" pitchFamily="18" charset="2"/>
              </a:rPr>
              <a:t></a:t>
            </a:r>
            <a:r>
              <a:rPr kumimoji="1" lang="en-US" altLang="zh-TW" sz="2000" dirty="0" smtClean="0">
                <a:sym typeface="Symbol" pitchFamily="18" charset="2"/>
              </a:rPr>
              <a:t>:</a:t>
            </a:r>
            <a:endParaRPr kumimoji="1" lang="en-US" altLang="zh-TW" sz="2000" dirty="0">
              <a:sym typeface="Symbol" pitchFamily="18" charset="2"/>
            </a:endParaRPr>
          </a:p>
        </p:txBody>
      </p:sp>
      <p:graphicFrame>
        <p:nvGraphicFramePr>
          <p:cNvPr id="420898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0337367"/>
              </p:ext>
            </p:extLst>
          </p:nvPr>
        </p:nvGraphicFramePr>
        <p:xfrm>
          <a:off x="6635750" y="6210300"/>
          <a:ext cx="2203450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33" name="Equation" r:id="rId9" imgW="2361960" imgH="380880" progId="Equation.DSMT4">
                  <p:embed/>
                </p:oleObj>
              </mc:Choice>
              <mc:Fallback>
                <p:oleObj name="Equation" r:id="rId9" imgW="2361960" imgH="380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750" y="6210300"/>
                        <a:ext cx="2203450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152401" y="4153094"/>
            <a:ext cx="899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u(l):</a:t>
            </a:r>
            <a:r>
              <a:rPr lang="en-US" sz="2000" dirty="0" smtClean="0"/>
              <a:t> volumetric flow rate at </a:t>
            </a:r>
            <a:r>
              <a:rPr lang="en-US" sz="2000" dirty="0" smtClean="0">
                <a:latin typeface="Symbol" pitchFamily="18" charset="2"/>
              </a:rPr>
              <a:t>l</a:t>
            </a:r>
            <a:r>
              <a:rPr lang="en-US" sz="2000" dirty="0" smtClean="0"/>
              <a:t>, = flow that entered at </a:t>
            </a:r>
            <a:r>
              <a:rPr lang="en-US" sz="2000" dirty="0" err="1" smtClean="0">
                <a:latin typeface="Symbol" pitchFamily="18" charset="2"/>
              </a:rPr>
              <a:t>l</a:t>
            </a:r>
            <a:r>
              <a:rPr lang="en-US" sz="2000" dirty="0" err="1" smtClean="0"/>
              <a:t>+</a:t>
            </a:r>
            <a:r>
              <a:rPr lang="en-US" sz="2000" dirty="0" err="1" smtClean="0">
                <a:latin typeface="Symbol" pitchFamily="18" charset="2"/>
              </a:rPr>
              <a:t>Dl</a:t>
            </a:r>
            <a:r>
              <a:rPr lang="en-US" sz="2000" dirty="0" smtClean="0"/>
              <a:t> plus what entered through the sides</a:t>
            </a:r>
            <a:endParaRPr lang="en-US" sz="2000" dirty="0" smtClean="0">
              <a:latin typeface="Symbol" pitchFamily="18" charset="2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276600" y="5830658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fraction of effluent in reactor for less than time t</a:t>
            </a:r>
          </a:p>
        </p:txBody>
      </p:sp>
      <p:sp>
        <p:nvSpPr>
          <p:cNvPr id="36" name="Rectangle 35"/>
          <p:cNvSpPr/>
          <p:nvPr/>
        </p:nvSpPr>
        <p:spPr>
          <a:xfrm>
            <a:off x="8401456" y="5535586"/>
            <a:ext cx="548640" cy="274320"/>
          </a:xfrm>
          <a:prstGeom prst="rect">
            <a:avLst/>
          </a:prstGeom>
          <a:noFill/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Connector 36"/>
          <p:cNvCxnSpPr/>
          <p:nvPr/>
        </p:nvCxnSpPr>
        <p:spPr>
          <a:xfrm rot="10800000" flipV="1">
            <a:off x="8182584" y="5773914"/>
            <a:ext cx="228600" cy="152400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 Box 17"/>
          <p:cNvSpPr txBox="1">
            <a:spLocks noChangeArrowheads="1"/>
          </p:cNvSpPr>
          <p:nvPr/>
        </p:nvSpPr>
        <p:spPr bwMode="auto">
          <a:xfrm>
            <a:off x="2386037" y="1752600"/>
            <a:ext cx="83227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kumimoji="1" lang="zh-TW" altLang="en-US" sz="2000" dirty="0">
                <a:sym typeface="Symbol" pitchFamily="18" charset="2"/>
              </a:rPr>
              <a:t> </a:t>
            </a:r>
            <a:r>
              <a:rPr kumimoji="1" lang="zh-TW" altLang="en-US" sz="2000" dirty="0" smtClean="0">
                <a:sym typeface="Symbol" pitchFamily="18" charset="2"/>
              </a:rPr>
              <a:t></a:t>
            </a:r>
            <a:r>
              <a:rPr kumimoji="1" lang="zh-TW" altLang="en-US" sz="2000" dirty="0" smtClean="0">
                <a:latin typeface="Arial"/>
                <a:cs typeface="Arial"/>
                <a:sym typeface="Symbol" pitchFamily="18" charset="2"/>
              </a:rPr>
              <a:t>∞</a:t>
            </a:r>
            <a:endParaRPr kumimoji="1" lang="zh-TW" altLang="en-US" sz="2000" dirty="0"/>
          </a:p>
        </p:txBody>
      </p:sp>
      <p:sp>
        <p:nvSpPr>
          <p:cNvPr id="39" name="Text Box 17"/>
          <p:cNvSpPr txBox="1">
            <a:spLocks noChangeArrowheads="1"/>
          </p:cNvSpPr>
          <p:nvPr/>
        </p:nvSpPr>
        <p:spPr bwMode="auto">
          <a:xfrm>
            <a:off x="4678459" y="3403600"/>
            <a:ext cx="3962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kumimoji="1" lang="zh-TW" altLang="en-US" sz="2000" dirty="0">
                <a:sym typeface="Symbol" pitchFamily="18" charset="2"/>
              </a:rPr>
              <a:t> </a:t>
            </a:r>
            <a:endParaRPr kumimoji="1" lang="zh-TW" altLang="en-US" sz="2000" dirty="0"/>
          </a:p>
        </p:txBody>
      </p:sp>
      <p:sp>
        <p:nvSpPr>
          <p:cNvPr id="40" name="Line 32"/>
          <p:cNvSpPr>
            <a:spLocks noChangeShapeType="1"/>
          </p:cNvSpPr>
          <p:nvPr/>
        </p:nvSpPr>
        <p:spPr bwMode="auto">
          <a:xfrm>
            <a:off x="4876800" y="3032760"/>
            <a:ext cx="274320" cy="158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1434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2226985"/>
              </p:ext>
            </p:extLst>
          </p:nvPr>
        </p:nvGraphicFramePr>
        <p:xfrm>
          <a:off x="5270500" y="2862263"/>
          <a:ext cx="268288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34" name="Equation" r:id="rId11" imgW="291960" imgH="330120" progId="Equation.DSMT4">
                  <p:embed/>
                </p:oleObj>
              </mc:Choice>
              <mc:Fallback>
                <p:oleObj name="Equation" r:id="rId11" imgW="29196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0" y="2862263"/>
                        <a:ext cx="268288" cy="328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739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</a:t>
            </a:r>
            <a:r>
              <a:rPr lang="en-US" dirty="0" err="1" smtClean="0"/>
              <a:t>Mixedness</a:t>
            </a:r>
            <a:r>
              <a:rPr lang="en-US" dirty="0" smtClean="0"/>
              <a:t> &amp; Polymath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" y="4845622"/>
            <a:ext cx="906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Also need to replace </a:t>
            </a:r>
            <a:r>
              <a:rPr lang="en-US" sz="2000" dirty="0" smtClean="0">
                <a:latin typeface="Symbol" pitchFamily="18" charset="2"/>
              </a:rPr>
              <a:t>l</a:t>
            </a:r>
            <a:r>
              <a:rPr lang="en-US" sz="2000" dirty="0" smtClean="0"/>
              <a:t> because Polymath cannot calculate as </a:t>
            </a:r>
            <a:r>
              <a:rPr lang="en-US" sz="2000" dirty="0" smtClean="0">
                <a:latin typeface="Symbol" pitchFamily="18" charset="2"/>
              </a:rPr>
              <a:t>l</a:t>
            </a:r>
            <a:r>
              <a:rPr lang="en-US" sz="2000" dirty="0" smtClean="0"/>
              <a:t> gets smaller</a:t>
            </a:r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5423103"/>
              </p:ext>
            </p:extLst>
          </p:nvPr>
        </p:nvGraphicFramePr>
        <p:xfrm>
          <a:off x="3159919" y="990600"/>
          <a:ext cx="2824163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3" name="Equation" r:id="rId3" imgW="2819160" imgH="723600" progId="Equation.DSMT4">
                  <p:embed/>
                </p:oleObj>
              </mc:Choice>
              <mc:Fallback>
                <p:oleObj name="Equation" r:id="rId3" imgW="2819160" imgH="723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9919" y="990600"/>
                        <a:ext cx="2824163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1781908"/>
            <a:ext cx="8763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E(t) must be specified  </a:t>
            </a:r>
          </a:p>
          <a:p>
            <a:pPr marL="341313" indent="120650">
              <a:buFont typeface="Arial" pitchFamily="34" charset="0"/>
              <a:buChar char="•"/>
            </a:pPr>
            <a:r>
              <a:rPr lang="en-US" sz="2000" dirty="0" smtClean="0"/>
              <a:t>Often it is an expression that fits the experimental data</a:t>
            </a:r>
          </a:p>
          <a:p>
            <a:pPr marL="341313" indent="120650">
              <a:buFont typeface="Arial" pitchFamily="34" charset="0"/>
              <a:buChar char="•"/>
            </a:pPr>
            <a:r>
              <a:rPr lang="en-US" sz="2000" dirty="0" smtClean="0"/>
              <a:t>2 curves, one on the increasing side, and a second for the decreasing side</a:t>
            </a:r>
          </a:p>
          <a:p>
            <a:pPr marL="341313" indent="120650">
              <a:buFont typeface="Arial" pitchFamily="34" charset="0"/>
              <a:buChar char="•"/>
            </a:pPr>
            <a:r>
              <a:rPr lang="en-US" sz="2000" dirty="0" smtClean="0"/>
              <a:t>Use the IF function to specify which E is used when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124200" y="3382108"/>
            <a:ext cx="2757365" cy="1569721"/>
            <a:chOff x="2513135" y="4095286"/>
            <a:chExt cx="2757365" cy="1641939"/>
          </a:xfrm>
        </p:grpSpPr>
        <p:sp>
          <p:nvSpPr>
            <p:cNvPr id="8" name="Text Box 24"/>
            <p:cNvSpPr txBox="1">
              <a:spLocks noChangeArrowheads="1"/>
            </p:cNvSpPr>
            <p:nvPr/>
          </p:nvSpPr>
          <p:spPr bwMode="auto">
            <a:xfrm>
              <a:off x="2513135" y="4343400"/>
              <a:ext cx="35618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000" dirty="0" smtClean="0"/>
                <a:t>E</a:t>
              </a:r>
              <a:endParaRPr lang="en-US" altLang="zh-TW" sz="2000" dirty="0"/>
            </a:p>
          </p:txBody>
        </p:sp>
        <p:grpSp>
          <p:nvGrpSpPr>
            <p:cNvPr id="10" name="Group 12"/>
            <p:cNvGrpSpPr/>
            <p:nvPr/>
          </p:nvGrpSpPr>
          <p:grpSpPr>
            <a:xfrm>
              <a:off x="2882900" y="4095286"/>
              <a:ext cx="2387600" cy="1641939"/>
              <a:chOff x="2882900" y="4095286"/>
              <a:chExt cx="2387600" cy="1641939"/>
            </a:xfrm>
          </p:grpSpPr>
          <p:sp>
            <p:nvSpPr>
              <p:cNvPr id="11" name="Line 15"/>
              <p:cNvSpPr>
                <a:spLocks noChangeShapeType="1"/>
              </p:cNvSpPr>
              <p:nvPr/>
            </p:nvSpPr>
            <p:spPr bwMode="auto">
              <a:xfrm flipV="1">
                <a:off x="2882900" y="4095286"/>
                <a:ext cx="0" cy="124341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med" len="med"/>
                <a:tailEnd type="arrow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17"/>
              <p:cNvSpPr>
                <a:spLocks noChangeShapeType="1"/>
              </p:cNvSpPr>
              <p:nvPr/>
            </p:nvSpPr>
            <p:spPr bwMode="auto">
              <a:xfrm>
                <a:off x="2895600" y="5334000"/>
                <a:ext cx="2225675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med" len="med"/>
                <a:tailEnd type="arrow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Text Box 18"/>
              <p:cNvSpPr txBox="1">
                <a:spLocks noChangeArrowheads="1"/>
              </p:cNvSpPr>
              <p:nvPr/>
            </p:nvSpPr>
            <p:spPr bwMode="auto">
              <a:xfrm>
                <a:off x="5016500" y="5340350"/>
                <a:ext cx="254000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TW" sz="2000"/>
                  <a:t>t</a:t>
                </a:r>
              </a:p>
            </p:txBody>
          </p:sp>
          <p:sp>
            <p:nvSpPr>
              <p:cNvPr id="14" name="Freeform 26"/>
              <p:cNvSpPr>
                <a:spLocks/>
              </p:cNvSpPr>
              <p:nvPr/>
            </p:nvSpPr>
            <p:spPr bwMode="auto">
              <a:xfrm>
                <a:off x="2905328" y="4516880"/>
                <a:ext cx="2054225" cy="822325"/>
              </a:xfrm>
              <a:custGeom>
                <a:avLst/>
                <a:gdLst/>
                <a:ahLst/>
                <a:cxnLst>
                  <a:cxn ang="0">
                    <a:pos x="0" y="511"/>
                  </a:cxn>
                  <a:cxn ang="0">
                    <a:pos x="289" y="409"/>
                  </a:cxn>
                  <a:cxn ang="0">
                    <a:pos x="624" y="121"/>
                  </a:cxn>
                  <a:cxn ang="0">
                    <a:pos x="881" y="20"/>
                  </a:cxn>
                  <a:cxn ang="0">
                    <a:pos x="1161" y="12"/>
                  </a:cxn>
                  <a:cxn ang="0">
                    <a:pos x="1411" y="90"/>
                  </a:cxn>
                  <a:cxn ang="0">
                    <a:pos x="1683" y="269"/>
                  </a:cxn>
                  <a:cxn ang="0">
                    <a:pos x="1925" y="448"/>
                  </a:cxn>
                  <a:cxn ang="0">
                    <a:pos x="2167" y="518"/>
                  </a:cxn>
                </a:cxnLst>
                <a:rect l="0" t="0" r="r" b="b"/>
                <a:pathLst>
                  <a:path w="2167" h="518">
                    <a:moveTo>
                      <a:pt x="0" y="511"/>
                    </a:moveTo>
                    <a:cubicBezTo>
                      <a:pt x="92" y="492"/>
                      <a:pt x="185" y="474"/>
                      <a:pt x="289" y="409"/>
                    </a:cubicBezTo>
                    <a:cubicBezTo>
                      <a:pt x="393" y="344"/>
                      <a:pt x="525" y="186"/>
                      <a:pt x="624" y="121"/>
                    </a:cubicBezTo>
                    <a:cubicBezTo>
                      <a:pt x="723" y="56"/>
                      <a:pt x="792" y="38"/>
                      <a:pt x="881" y="20"/>
                    </a:cubicBezTo>
                    <a:cubicBezTo>
                      <a:pt x="970" y="2"/>
                      <a:pt x="1073" y="0"/>
                      <a:pt x="1161" y="12"/>
                    </a:cubicBezTo>
                    <a:cubicBezTo>
                      <a:pt x="1249" y="24"/>
                      <a:pt x="1324" y="47"/>
                      <a:pt x="1411" y="90"/>
                    </a:cubicBezTo>
                    <a:cubicBezTo>
                      <a:pt x="1498" y="133"/>
                      <a:pt x="1597" y="209"/>
                      <a:pt x="1683" y="269"/>
                    </a:cubicBezTo>
                    <a:cubicBezTo>
                      <a:pt x="1769" y="329"/>
                      <a:pt x="1844" y="407"/>
                      <a:pt x="1925" y="448"/>
                    </a:cubicBezTo>
                    <a:cubicBezTo>
                      <a:pt x="2006" y="489"/>
                      <a:pt x="2086" y="503"/>
                      <a:pt x="2167" y="518"/>
                    </a:cubicBezTo>
                  </a:path>
                </a:pathLst>
              </a:custGeom>
              <a:noFill/>
              <a:ln w="38100" cap="flat" cmpd="sng">
                <a:solidFill>
                  <a:schemeClr val="accent1">
                    <a:lumMod val="75000"/>
                  </a:schemeClr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cxnSp>
        <p:nvCxnSpPr>
          <p:cNvPr id="16" name="Straight Connector 15"/>
          <p:cNvCxnSpPr/>
          <p:nvPr/>
        </p:nvCxnSpPr>
        <p:spPr>
          <a:xfrm rot="5400000">
            <a:off x="3962400" y="4036635"/>
            <a:ext cx="1066800" cy="1588"/>
          </a:xfrm>
          <a:prstGeom prst="line">
            <a:avLst/>
          </a:prstGeom>
          <a:ln w="28575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Box 24"/>
          <p:cNvSpPr txBox="1">
            <a:spLocks noChangeArrowheads="1"/>
          </p:cNvSpPr>
          <p:nvPr/>
        </p:nvSpPr>
        <p:spPr bwMode="auto">
          <a:xfrm>
            <a:off x="3810000" y="3484919"/>
            <a:ext cx="4507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000" dirty="0" smtClean="0"/>
              <a:t>E</a:t>
            </a:r>
            <a:r>
              <a:rPr lang="en-US" altLang="zh-TW" sz="2000" baseline="-25000" dirty="0" smtClean="0"/>
              <a:t>1</a:t>
            </a:r>
            <a:endParaRPr lang="en-US" altLang="zh-TW" sz="2000" dirty="0"/>
          </a:p>
        </p:txBody>
      </p:sp>
      <p:sp>
        <p:nvSpPr>
          <p:cNvPr id="18" name="Text Box 24"/>
          <p:cNvSpPr txBox="1">
            <a:spLocks noChangeArrowheads="1"/>
          </p:cNvSpPr>
          <p:nvPr/>
        </p:nvSpPr>
        <p:spPr bwMode="auto">
          <a:xfrm>
            <a:off x="4800600" y="3484919"/>
            <a:ext cx="4507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000" dirty="0" smtClean="0"/>
              <a:t>E</a:t>
            </a:r>
            <a:r>
              <a:rPr lang="en-US" altLang="zh-TW" sz="2000" baseline="-25000" dirty="0" smtClean="0"/>
              <a:t>2</a:t>
            </a:r>
            <a:endParaRPr lang="en-US" altLang="zh-TW" sz="2000" dirty="0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2646003"/>
              </p:ext>
            </p:extLst>
          </p:nvPr>
        </p:nvGraphicFramePr>
        <p:xfrm>
          <a:off x="1822450" y="5261363"/>
          <a:ext cx="54991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4" name="Equation" r:id="rId5" imgW="5499000" imgH="330120" progId="Equation.DSMT4">
                  <p:embed/>
                </p:oleObj>
              </mc:Choice>
              <mc:Fallback>
                <p:oleObj name="Equation" r:id="rId5" imgW="549900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2450" y="5261363"/>
                        <a:ext cx="54991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7232551"/>
              </p:ext>
            </p:extLst>
          </p:nvPr>
        </p:nvGraphicFramePr>
        <p:xfrm>
          <a:off x="1658937" y="5699513"/>
          <a:ext cx="3370263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5" name="Equation" r:id="rId7" imgW="3365280" imgH="812520" progId="Equation.DSMT4">
                  <p:embed/>
                </p:oleObj>
              </mc:Choice>
              <mc:Fallback>
                <p:oleObj name="Equation" r:id="rId7" imgW="3365280" imgH="812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8937" y="5699513"/>
                        <a:ext cx="3370263" cy="809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5105400" y="5743963"/>
            <a:ext cx="289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7030A0"/>
                </a:solidFill>
              </a:rPr>
              <a:t>Note that the sign on each term changes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4400" y="984902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0000FF"/>
                </a:solidFill>
              </a:rPr>
              <a:t>Mole balance on A gives: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276600" y="1698549"/>
            <a:ext cx="5486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fraction of effluent in reactor for less than time t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045424" y="1381328"/>
            <a:ext cx="548640" cy="274320"/>
          </a:xfrm>
          <a:prstGeom prst="rect">
            <a:avLst/>
          </a:prstGeom>
          <a:noFill/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 rot="10800000" flipV="1">
            <a:off x="4826552" y="1619656"/>
            <a:ext cx="228600" cy="152400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5597674" y="853552"/>
            <a:ext cx="341151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accent6">
                    <a:lumMod val="50000"/>
                  </a:schemeClr>
                </a:solidFill>
                <a:cs typeface="Arial"/>
              </a:rPr>
              <a:t>residence time 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  <a:cs typeface="Arial"/>
              </a:rPr>
              <a:t>distribution 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  <a:cs typeface="Arial"/>
              </a:rPr>
              <a:t>function</a:t>
            </a:r>
            <a:endParaRPr lang="en-US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826552" y="949569"/>
            <a:ext cx="659848" cy="358499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5509846" y="1066800"/>
            <a:ext cx="141165" cy="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85800" y="3619309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See section 13.8 in book</a:t>
            </a:r>
          </a:p>
        </p:txBody>
      </p:sp>
    </p:spTree>
    <p:extLst>
      <p:ext uri="{BB962C8B-B14F-4D97-AF65-F5344CB8AC3E}">
        <p14:creationId xmlns:p14="http://schemas.microsoft.com/office/powerpoint/2010/main" val="338447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10"/>
          <p:cNvPicPr>
            <a:picLocks noChangeAspect="1" noChangeArrowheads="1"/>
          </p:cNvPicPr>
          <p:nvPr/>
        </p:nvPicPr>
        <p:blipFill>
          <a:blip r:embed="rId2" cstate="print"/>
          <a:srcRect t="1833"/>
          <a:stretch>
            <a:fillRect/>
          </a:stretch>
        </p:blipFill>
        <p:spPr bwMode="auto">
          <a:xfrm>
            <a:off x="0" y="2438400"/>
            <a:ext cx="8394700" cy="408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Review: </a:t>
            </a:r>
            <a:r>
              <a:rPr lang="en-US" dirty="0" err="1" smtClean="0"/>
              <a:t>Nonideal</a:t>
            </a:r>
            <a:r>
              <a:rPr lang="en-US" dirty="0" smtClean="0"/>
              <a:t> Flow in a PBR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" y="838200"/>
            <a:ext cx="86106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 indent="-174625" algn="just">
              <a:buFont typeface="Arial" pitchFamily="34" charset="0"/>
              <a:buChar char="•"/>
            </a:pPr>
            <a:r>
              <a:rPr lang="en-US" sz="2000" u="sng" baseline="0" dirty="0" smtClean="0">
                <a:solidFill>
                  <a:srgbClr val="7030A0"/>
                </a:solidFill>
              </a:rPr>
              <a:t>Ideal plug flow reactor</a:t>
            </a:r>
            <a:r>
              <a:rPr lang="en-US" sz="2000" baseline="0" dirty="0" smtClean="0"/>
              <a:t>: all reactant and product molecules at any given axial position move at same rate in the direction of the bulk fluid flow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en-US" sz="2000" u="sng" baseline="0" dirty="0" smtClean="0">
                <a:solidFill>
                  <a:srgbClr val="7030A0"/>
                </a:solidFill>
              </a:rPr>
              <a:t>Real plug flow reactor</a:t>
            </a:r>
            <a:r>
              <a:rPr lang="en-US" sz="2000" baseline="0" dirty="0" smtClean="0"/>
              <a:t>: fluid velocity profiles, turbulent mixing, &amp; molecular diffusion cause molecules to move with changing speeds and in different directions</a:t>
            </a:r>
            <a:r>
              <a:rPr lang="en-US" sz="2000" b="1" baseline="0" dirty="0" smtClean="0"/>
              <a:t> </a:t>
            </a:r>
            <a:endParaRPr lang="en-US" sz="2000" b="1" baseline="0" dirty="0"/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3" cstate="print"/>
          <a:srcRect t="28888" r="39860" b="50000"/>
          <a:stretch>
            <a:fillRect/>
          </a:stretch>
        </p:blipFill>
        <p:spPr bwMode="auto">
          <a:xfrm>
            <a:off x="5638800" y="5410200"/>
            <a:ext cx="3276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6934200" y="5124856"/>
            <a:ext cx="11737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channeling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629400" y="6508124"/>
            <a:ext cx="1277914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/>
              <a:t>Dead zones</a:t>
            </a:r>
          </a:p>
        </p:txBody>
      </p:sp>
    </p:spTree>
    <p:extLst>
      <p:ext uri="{BB962C8B-B14F-4D97-AF65-F5344CB8AC3E}">
        <p14:creationId xmlns:p14="http://schemas.microsoft.com/office/powerpoint/2010/main" val="165092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8"/>
          <p:cNvSpPr>
            <a:spLocks noChangeArrowheads="1"/>
          </p:cNvSpPr>
          <p:nvPr/>
        </p:nvSpPr>
        <p:spPr bwMode="auto">
          <a:xfrm>
            <a:off x="381000" y="1613912"/>
            <a:ext cx="8458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aseline="0" dirty="0"/>
              <a:t>RTD is </a:t>
            </a:r>
            <a:r>
              <a:rPr lang="en-US" sz="2000" baseline="0" dirty="0" smtClean="0"/>
              <a:t>experimentally determined by </a:t>
            </a:r>
            <a:r>
              <a:rPr lang="en-US" sz="2000" baseline="0" dirty="0"/>
              <a:t>injecting an </a:t>
            </a:r>
            <a:r>
              <a:rPr lang="en-US" sz="2000" baseline="0" dirty="0" smtClean="0"/>
              <a:t>inert “tracer” </a:t>
            </a:r>
            <a:r>
              <a:rPr lang="en-US" sz="2000" baseline="0" dirty="0"/>
              <a:t>at t=0 and measuring </a:t>
            </a:r>
            <a:r>
              <a:rPr lang="en-US" sz="2000" baseline="0" dirty="0" smtClean="0"/>
              <a:t>the tracer concentration C(t) at exit </a:t>
            </a:r>
            <a:r>
              <a:rPr lang="en-US" sz="2000" baseline="0" dirty="0"/>
              <a:t>as a function of </a:t>
            </a:r>
            <a:r>
              <a:rPr lang="en-US" sz="2000" baseline="0" dirty="0" smtClean="0"/>
              <a:t>time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Review: Residence Time Distribution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63095" y="888032"/>
            <a:ext cx="58178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RTD </a:t>
            </a:r>
            <a:r>
              <a:rPr lang="en-US" sz="2000" dirty="0" smtClean="0">
                <a:latin typeface="Arial"/>
                <a:cs typeface="Arial"/>
              </a:rPr>
              <a:t>≡ E(t) ≡ “residence time distribution” function</a:t>
            </a:r>
            <a:endParaRPr lang="en-US" sz="200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381000" y="1247540"/>
            <a:ext cx="822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  <a:latin typeface="Arial"/>
                <a:cs typeface="Arial"/>
              </a:rPr>
              <a:t>RTD describes the amount of time molecules have spent in the reactor</a:t>
            </a:r>
            <a:endParaRPr lang="en-US" sz="2000" dirty="0" smtClean="0">
              <a:solidFill>
                <a:srgbClr val="0070C0"/>
              </a:solidFill>
            </a:endParaRPr>
          </a:p>
        </p:txBody>
      </p:sp>
      <p:graphicFrame>
        <p:nvGraphicFramePr>
          <p:cNvPr id="22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6543719"/>
              </p:ext>
            </p:extLst>
          </p:nvPr>
        </p:nvGraphicFramePr>
        <p:xfrm>
          <a:off x="1411288" y="3954463"/>
          <a:ext cx="6321425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0" name="Equation" r:id="rId3" imgW="7556400" imgH="787320" progId="Equation.DSMT4">
                  <p:embed/>
                </p:oleObj>
              </mc:Choice>
              <mc:Fallback>
                <p:oleObj name="Equation" r:id="rId3" imgW="7556400" imgH="787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1288" y="3954463"/>
                        <a:ext cx="6321425" cy="785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5" name="Group 44"/>
          <p:cNvGrpSpPr/>
          <p:nvPr/>
        </p:nvGrpSpPr>
        <p:grpSpPr>
          <a:xfrm>
            <a:off x="228600" y="2362200"/>
            <a:ext cx="8556175" cy="1680012"/>
            <a:chOff x="228600" y="2551390"/>
            <a:chExt cx="8556175" cy="1680012"/>
          </a:xfrm>
        </p:grpSpPr>
        <p:sp>
          <p:nvSpPr>
            <p:cNvPr id="34818" name="Rectangle 5"/>
            <p:cNvSpPr>
              <a:spLocks noChangeArrowheads="1"/>
            </p:cNvSpPr>
            <p:nvPr/>
          </p:nvSpPr>
          <p:spPr bwMode="auto">
            <a:xfrm>
              <a:off x="228600" y="2555002"/>
              <a:ext cx="262943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aseline="0" dirty="0">
                  <a:solidFill>
                    <a:srgbClr val="0000CC"/>
                  </a:solidFill>
                </a:rPr>
                <a:t>Measurement of RTD</a:t>
              </a:r>
              <a:endParaRPr lang="en-US" sz="2000" baseline="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19024" y="3168870"/>
              <a:ext cx="1593706" cy="615553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700" dirty="0" smtClean="0">
                  <a:latin typeface="Arial"/>
                  <a:cs typeface="Arial"/>
                </a:rPr>
                <a:t>↑</a:t>
              </a:r>
              <a:endParaRPr lang="en-US" sz="1700" dirty="0" smtClean="0"/>
            </a:p>
            <a:p>
              <a:r>
                <a:rPr lang="en-US" sz="1700" dirty="0" smtClean="0"/>
                <a:t>Pulse injection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776950" y="3224050"/>
              <a:ext cx="1107996" cy="615553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700" dirty="0" smtClean="0">
                  <a:latin typeface="Arial"/>
                  <a:cs typeface="Arial"/>
                </a:rPr>
                <a:t>↓</a:t>
              </a:r>
              <a:endParaRPr lang="en-US" sz="1700" dirty="0" smtClean="0"/>
            </a:p>
            <a:p>
              <a:r>
                <a:rPr lang="en-US" sz="1700" dirty="0" smtClean="0"/>
                <a:t>Detection</a:t>
              </a:r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>
              <a:off x="516244" y="3191726"/>
              <a:ext cx="146304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1981200" y="2963920"/>
              <a:ext cx="2667000" cy="4572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Reactor</a:t>
              </a:r>
              <a:endParaRPr lang="en-US" dirty="0"/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>
              <a:off x="4648200" y="3191726"/>
              <a:ext cx="118872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" name="Group 31"/>
            <p:cNvGrpSpPr/>
            <p:nvPr/>
          </p:nvGrpSpPr>
          <p:grpSpPr>
            <a:xfrm>
              <a:off x="5140722" y="2994730"/>
              <a:ext cx="356188" cy="400110"/>
              <a:chOff x="5140722" y="2994730"/>
              <a:chExt cx="356188" cy="400110"/>
            </a:xfrm>
          </p:grpSpPr>
          <p:sp>
            <p:nvSpPr>
              <p:cNvPr id="31" name="TextBox 30"/>
              <p:cNvSpPr txBox="1"/>
              <p:nvPr/>
            </p:nvSpPr>
            <p:spPr>
              <a:xfrm>
                <a:off x="5140722" y="2994730"/>
                <a:ext cx="35618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X</a:t>
                </a:r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5181600" y="3048000"/>
                <a:ext cx="274320" cy="27432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3" name="U-Turn Arrow 32"/>
            <p:cNvSpPr/>
            <p:nvPr/>
          </p:nvSpPr>
          <p:spPr>
            <a:xfrm>
              <a:off x="5257800" y="2551390"/>
              <a:ext cx="1981200" cy="381000"/>
            </a:xfrm>
            <a:prstGeom prst="utur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34" name="Group 33"/>
            <p:cNvGrpSpPr/>
            <p:nvPr/>
          </p:nvGrpSpPr>
          <p:grpSpPr>
            <a:xfrm>
              <a:off x="5867400" y="2590800"/>
              <a:ext cx="2917375" cy="1640602"/>
              <a:chOff x="2360735" y="4069080"/>
              <a:chExt cx="2917375" cy="1640602"/>
            </a:xfrm>
          </p:grpSpPr>
          <p:sp>
            <p:nvSpPr>
              <p:cNvPr id="35" name="Text Box 24"/>
              <p:cNvSpPr txBox="1">
                <a:spLocks noChangeArrowheads="1"/>
              </p:cNvSpPr>
              <p:nvPr/>
            </p:nvSpPr>
            <p:spPr bwMode="auto">
              <a:xfrm>
                <a:off x="2360735" y="4450080"/>
                <a:ext cx="582211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TW" b="1" dirty="0" smtClean="0"/>
                  <a:t>C(t)</a:t>
                </a:r>
                <a:endParaRPr lang="en-US" altLang="zh-TW" b="1" dirty="0"/>
              </a:p>
            </p:txBody>
          </p:sp>
          <p:sp>
            <p:nvSpPr>
              <p:cNvPr id="36" name="Text Box 35"/>
              <p:cNvSpPr txBox="1">
                <a:spLocks noChangeArrowheads="1"/>
              </p:cNvSpPr>
              <p:nvPr/>
            </p:nvSpPr>
            <p:spPr bwMode="auto">
              <a:xfrm>
                <a:off x="3884735" y="4069080"/>
                <a:ext cx="1067921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TW" sz="2000" i="1" dirty="0" smtClean="0"/>
                  <a:t>C </a:t>
                </a:r>
                <a:r>
                  <a:rPr lang="en-US" altLang="zh-TW" sz="2000" i="1" dirty="0"/>
                  <a:t>curve</a:t>
                </a:r>
              </a:p>
            </p:txBody>
          </p:sp>
          <p:grpSp>
            <p:nvGrpSpPr>
              <p:cNvPr id="37" name="Group 12"/>
              <p:cNvGrpSpPr/>
              <p:nvPr/>
            </p:nvGrpSpPr>
            <p:grpSpPr>
              <a:xfrm>
                <a:off x="2882900" y="4145280"/>
                <a:ext cx="2395210" cy="1564402"/>
                <a:chOff x="2882900" y="4145280"/>
                <a:chExt cx="2395210" cy="1564402"/>
              </a:xfrm>
            </p:grpSpPr>
            <p:sp>
              <p:nvSpPr>
                <p:cNvPr id="38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2882900" y="4145280"/>
                  <a:ext cx="0" cy="118872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 type="none" w="med" len="med"/>
                  <a:tailEnd type="arrow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" name="Line 17"/>
                <p:cNvSpPr>
                  <a:spLocks noChangeShapeType="1"/>
                </p:cNvSpPr>
                <p:nvPr/>
              </p:nvSpPr>
              <p:spPr bwMode="auto">
                <a:xfrm>
                  <a:off x="2895600" y="5334000"/>
                  <a:ext cx="2225675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 type="none" w="med" len="med"/>
                  <a:tailEnd type="arrow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5016500" y="5340350"/>
                  <a:ext cx="261610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 b="1" dirty="0"/>
                    <a:t>t</a:t>
                  </a:r>
                </a:p>
              </p:txBody>
            </p:sp>
            <p:sp>
              <p:nvSpPr>
                <p:cNvPr id="41" name="Freeform 26"/>
                <p:cNvSpPr>
                  <a:spLocks/>
                </p:cNvSpPr>
                <p:nvPr/>
              </p:nvSpPr>
              <p:spPr bwMode="auto">
                <a:xfrm>
                  <a:off x="2905328" y="4516880"/>
                  <a:ext cx="2054225" cy="822325"/>
                </a:xfrm>
                <a:custGeom>
                  <a:avLst/>
                  <a:gdLst/>
                  <a:ahLst/>
                  <a:cxnLst>
                    <a:cxn ang="0">
                      <a:pos x="0" y="511"/>
                    </a:cxn>
                    <a:cxn ang="0">
                      <a:pos x="289" y="409"/>
                    </a:cxn>
                    <a:cxn ang="0">
                      <a:pos x="624" y="121"/>
                    </a:cxn>
                    <a:cxn ang="0">
                      <a:pos x="881" y="20"/>
                    </a:cxn>
                    <a:cxn ang="0">
                      <a:pos x="1161" y="12"/>
                    </a:cxn>
                    <a:cxn ang="0">
                      <a:pos x="1411" y="90"/>
                    </a:cxn>
                    <a:cxn ang="0">
                      <a:pos x="1683" y="269"/>
                    </a:cxn>
                    <a:cxn ang="0">
                      <a:pos x="1925" y="448"/>
                    </a:cxn>
                    <a:cxn ang="0">
                      <a:pos x="2167" y="518"/>
                    </a:cxn>
                  </a:cxnLst>
                  <a:rect l="0" t="0" r="r" b="b"/>
                  <a:pathLst>
                    <a:path w="2167" h="518">
                      <a:moveTo>
                        <a:pt x="0" y="511"/>
                      </a:moveTo>
                      <a:cubicBezTo>
                        <a:pt x="92" y="492"/>
                        <a:pt x="185" y="474"/>
                        <a:pt x="289" y="409"/>
                      </a:cubicBezTo>
                      <a:cubicBezTo>
                        <a:pt x="393" y="344"/>
                        <a:pt x="525" y="186"/>
                        <a:pt x="624" y="121"/>
                      </a:cubicBezTo>
                      <a:cubicBezTo>
                        <a:pt x="723" y="56"/>
                        <a:pt x="792" y="38"/>
                        <a:pt x="881" y="20"/>
                      </a:cubicBezTo>
                      <a:cubicBezTo>
                        <a:pt x="970" y="2"/>
                        <a:pt x="1073" y="0"/>
                        <a:pt x="1161" y="12"/>
                      </a:cubicBezTo>
                      <a:cubicBezTo>
                        <a:pt x="1249" y="24"/>
                        <a:pt x="1324" y="47"/>
                        <a:pt x="1411" y="90"/>
                      </a:cubicBezTo>
                      <a:cubicBezTo>
                        <a:pt x="1498" y="133"/>
                        <a:pt x="1597" y="209"/>
                        <a:pt x="1683" y="269"/>
                      </a:cubicBezTo>
                      <a:cubicBezTo>
                        <a:pt x="1769" y="329"/>
                        <a:pt x="1844" y="407"/>
                        <a:pt x="1925" y="448"/>
                      </a:cubicBezTo>
                      <a:cubicBezTo>
                        <a:pt x="2006" y="489"/>
                        <a:pt x="2086" y="503"/>
                        <a:pt x="2167" y="518"/>
                      </a:cubicBezTo>
                    </a:path>
                  </a:pathLst>
                </a:custGeom>
                <a:noFill/>
                <a:ln w="38100" cap="flat" cmpd="sng">
                  <a:solidFill>
                    <a:schemeClr val="accent1">
                      <a:lumMod val="75000"/>
                    </a:schemeClr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42" name="Group 41"/>
          <p:cNvGrpSpPr/>
          <p:nvPr/>
        </p:nvGrpSpPr>
        <p:grpSpPr>
          <a:xfrm>
            <a:off x="1423194" y="5845314"/>
            <a:ext cx="6297613" cy="707886"/>
            <a:chOff x="-1371600" y="4419600"/>
            <a:chExt cx="6297613" cy="707886"/>
          </a:xfrm>
        </p:grpSpPr>
        <p:sp>
          <p:nvSpPr>
            <p:cNvPr id="43" name="Rectangle 42"/>
            <p:cNvSpPr/>
            <p:nvPr/>
          </p:nvSpPr>
          <p:spPr>
            <a:xfrm>
              <a:off x="-1371600" y="4419600"/>
              <a:ext cx="5257800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dirty="0" smtClean="0">
                  <a:cs typeface="Arial"/>
                </a:rPr>
                <a:t>Fraction of material leaving reactor that has been inside reactor for a time between t</a:t>
              </a:r>
              <a:r>
                <a:rPr lang="en-US" sz="2000" baseline="-25000" dirty="0" smtClean="0">
                  <a:cs typeface="Arial"/>
                </a:rPr>
                <a:t>1</a:t>
              </a:r>
              <a:r>
                <a:rPr lang="en-US" sz="2000" dirty="0" smtClean="0">
                  <a:cs typeface="Arial"/>
                </a:rPr>
                <a:t> &amp; t</a:t>
              </a:r>
              <a:r>
                <a:rPr lang="en-US" sz="2000" baseline="-25000" dirty="0" smtClean="0">
                  <a:cs typeface="Arial"/>
                </a:rPr>
                <a:t>2</a:t>
              </a:r>
              <a:endParaRPr lang="en-US" sz="2000" dirty="0"/>
            </a:p>
          </p:txBody>
        </p:sp>
        <p:graphicFrame>
          <p:nvGraphicFramePr>
            <p:cNvPr id="44" name="Object 10"/>
            <p:cNvGraphicFramePr>
              <a:graphicFrameLocks noChangeAspect="1"/>
            </p:cNvGraphicFramePr>
            <p:nvPr/>
          </p:nvGraphicFramePr>
          <p:xfrm>
            <a:off x="3843338" y="4493122"/>
            <a:ext cx="1082675" cy="511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81" name="Equation" r:id="rId5" imgW="1282680" imgH="507960" progId="Equation.DSMT4">
                    <p:embed/>
                  </p:oleObj>
                </mc:Choice>
                <mc:Fallback>
                  <p:oleObj name="Equation" r:id="rId5" imgW="1282680" imgH="50796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43338" y="4493122"/>
                          <a:ext cx="1082675" cy="5111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6" name="Object 10"/>
          <p:cNvGraphicFramePr>
            <a:graphicFrameLocks noChangeAspect="1"/>
          </p:cNvGraphicFramePr>
          <p:nvPr/>
        </p:nvGraphicFramePr>
        <p:xfrm>
          <a:off x="838200" y="4991101"/>
          <a:ext cx="1087438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2" name="Equation" r:id="rId7" imgW="1282680" imgH="736560" progId="Equation.DSMT4">
                  <p:embed/>
                </p:oleObj>
              </mc:Choice>
              <mc:Fallback>
                <p:oleObj name="Equation" r:id="rId7" imgW="128268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991101"/>
                        <a:ext cx="1087438" cy="744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TextBox 46"/>
          <p:cNvSpPr txBox="1"/>
          <p:nvPr/>
        </p:nvSpPr>
        <p:spPr>
          <a:xfrm>
            <a:off x="2286000" y="4914901"/>
            <a:ext cx="63113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E(t)=0 for t&lt;0 since no tracer can exit before it enters</a:t>
            </a:r>
          </a:p>
          <a:p>
            <a:r>
              <a:rPr lang="en-US" sz="2000" dirty="0" smtClean="0"/>
              <a:t>E(t)</a:t>
            </a:r>
            <a:r>
              <a:rPr lang="en-US" sz="2000" dirty="0" smtClean="0">
                <a:latin typeface="Arial"/>
                <a:cs typeface="Arial"/>
              </a:rPr>
              <a:t>≥0 for t&gt;0 since mass fractions are always positive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09957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" y="1219200"/>
          <a:ext cx="9144002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3143"/>
                <a:gridCol w="653143"/>
                <a:gridCol w="653143"/>
                <a:gridCol w="653143"/>
                <a:gridCol w="653143"/>
                <a:gridCol w="653143"/>
                <a:gridCol w="653143"/>
                <a:gridCol w="653143"/>
                <a:gridCol w="653143"/>
                <a:gridCol w="653143"/>
                <a:gridCol w="653143"/>
                <a:gridCol w="653143"/>
                <a:gridCol w="653143"/>
                <a:gridCol w="65314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r>
                        <a:rPr lang="en-US" baseline="0" dirty="0" smtClean="0"/>
                        <a:t> 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 g/m</a:t>
                      </a:r>
                      <a:r>
                        <a:rPr lang="en-US" baseline="30000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6200" y="203537"/>
            <a:ext cx="899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pulse of tracer was injected into a reactor, and the effluent concentration as a function of time is in the graph below.  </a:t>
            </a:r>
            <a:r>
              <a:rPr lang="en-US" sz="2000" dirty="0" smtClean="0">
                <a:solidFill>
                  <a:srgbClr val="7030A0"/>
                </a:solidFill>
              </a:rPr>
              <a:t>Construct a figure of C(t) &amp; E(t) and calculate the fraction of material that spent between 3 &amp; 6 min in the reactor </a:t>
            </a:r>
          </a:p>
        </p:txBody>
      </p:sp>
      <p:graphicFrame>
        <p:nvGraphicFramePr>
          <p:cNvPr id="5" name="Chart 4"/>
          <p:cNvGraphicFramePr/>
          <p:nvPr/>
        </p:nvGraphicFramePr>
        <p:xfrm>
          <a:off x="76200" y="3048000"/>
          <a:ext cx="32004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4800" y="2667000"/>
            <a:ext cx="228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Plot C </a:t>
            </a:r>
            <a:r>
              <a:rPr lang="en-US" sz="2000" dirty="0" err="1" smtClean="0">
                <a:solidFill>
                  <a:srgbClr val="0000FF"/>
                </a:solidFill>
              </a:rPr>
              <a:t>vs</a:t>
            </a:r>
            <a:r>
              <a:rPr lang="en-US" sz="2000" dirty="0" smtClean="0">
                <a:solidFill>
                  <a:srgbClr val="0000FF"/>
                </a:solidFill>
              </a:rPr>
              <a:t> time: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24200" y="2513112"/>
            <a:ext cx="6019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>
                <a:solidFill>
                  <a:srgbClr val="0000FF"/>
                </a:solidFill>
              </a:rPr>
              <a:t>To tabulate E(t)</a:t>
            </a:r>
            <a:r>
              <a:rPr lang="en-US" sz="2000" dirty="0" smtClean="0">
                <a:solidFill>
                  <a:srgbClr val="0000FF"/>
                </a:solidFill>
              </a:rPr>
              <a:t>: divide C(t) by the total area under the C(t) curve, which must be numerically evaluated as shown below: 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1117831"/>
              </p:ext>
            </p:extLst>
          </p:nvPr>
        </p:nvGraphicFramePr>
        <p:xfrm>
          <a:off x="3136900" y="5867400"/>
          <a:ext cx="56642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5" name="Equation" r:id="rId4" imgW="5663880" imgH="736560" progId="Equation.DSMT4">
                  <p:embed/>
                </p:oleObj>
              </mc:Choice>
              <mc:Fallback>
                <p:oleObj name="Equation" r:id="rId4" imgW="566388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6900" y="5867400"/>
                        <a:ext cx="56642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8211978"/>
              </p:ext>
            </p:extLst>
          </p:nvPr>
        </p:nvGraphicFramePr>
        <p:xfrm>
          <a:off x="4489450" y="3505200"/>
          <a:ext cx="34290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6" name="Equation" r:id="rId6" imgW="3429000" imgH="736560" progId="Equation.DSMT4">
                  <p:embed/>
                </p:oleObj>
              </mc:Choice>
              <mc:Fallback>
                <p:oleObj name="Equation" r:id="rId6" imgW="342900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9450" y="3505200"/>
                        <a:ext cx="34290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1783230"/>
              </p:ext>
            </p:extLst>
          </p:nvPr>
        </p:nvGraphicFramePr>
        <p:xfrm>
          <a:off x="4686300" y="5105400"/>
          <a:ext cx="31115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7" name="Equation" r:id="rId8" imgW="3111480" imgH="812520" progId="Equation.DSMT4">
                  <p:embed/>
                </p:oleObj>
              </mc:Choice>
              <mc:Fallback>
                <p:oleObj name="Equation" r:id="rId8" imgW="3111480" imgH="81252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6300" y="5105400"/>
                        <a:ext cx="3111500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3673791"/>
              </p:ext>
            </p:extLst>
          </p:nvPr>
        </p:nvGraphicFramePr>
        <p:xfrm>
          <a:off x="3181350" y="4267200"/>
          <a:ext cx="59436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8" name="Equation" r:id="rId10" imgW="5943600" imgH="812520" progId="Equation.DSMT4">
                  <p:embed/>
                </p:oleObj>
              </mc:Choice>
              <mc:Fallback>
                <p:oleObj name="Equation" r:id="rId10" imgW="5943600" imgH="81252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1350" y="4267200"/>
                        <a:ext cx="5943600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1125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" y="1219200"/>
          <a:ext cx="9144002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3143"/>
                <a:gridCol w="653143"/>
                <a:gridCol w="653143"/>
                <a:gridCol w="653143"/>
                <a:gridCol w="653143"/>
                <a:gridCol w="653143"/>
                <a:gridCol w="653143"/>
                <a:gridCol w="653143"/>
                <a:gridCol w="653143"/>
                <a:gridCol w="653143"/>
                <a:gridCol w="653143"/>
                <a:gridCol w="653143"/>
                <a:gridCol w="653143"/>
                <a:gridCol w="65314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r>
                        <a:rPr lang="en-US" baseline="0" dirty="0" smtClean="0"/>
                        <a:t> 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 g/m</a:t>
                      </a:r>
                      <a:r>
                        <a:rPr lang="en-US" baseline="30000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6200" y="203537"/>
            <a:ext cx="899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pulse of tracer was injected into a reactor, and the effluent concentration as a function of time is in the graph below.  </a:t>
            </a:r>
            <a:r>
              <a:rPr lang="en-US" sz="2000" dirty="0" smtClean="0">
                <a:solidFill>
                  <a:srgbClr val="7030A0"/>
                </a:solidFill>
              </a:rPr>
              <a:t>Construct a figure of C(t) &amp; E(t) and calculate the fraction of material that spent between 3 &amp; 6 min in the reactor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98500" y="3832807"/>
            <a:ext cx="25443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Tabulate E(t): divide C(t) by the total area under the C(t) curve: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8446451"/>
              </p:ext>
            </p:extLst>
          </p:nvPr>
        </p:nvGraphicFramePr>
        <p:xfrm>
          <a:off x="1739900" y="3020007"/>
          <a:ext cx="22352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4" name="Equation" r:id="rId3" imgW="2234880" imgH="736560" progId="Equation.DSMT4">
                  <p:embed/>
                </p:oleObj>
              </mc:Choice>
              <mc:Fallback>
                <p:oleObj name="Equation" r:id="rId3" imgW="223488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9900" y="3020007"/>
                        <a:ext cx="22352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2674522"/>
              </p:ext>
            </p:extLst>
          </p:nvPr>
        </p:nvGraphicFramePr>
        <p:xfrm>
          <a:off x="3213100" y="3832807"/>
          <a:ext cx="1435100" cy="107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5" name="Equation" r:id="rId5" imgW="1714320" imgH="1079280" progId="Equation.DSMT4">
                  <p:embed/>
                </p:oleObj>
              </mc:Choice>
              <mc:Fallback>
                <p:oleObj name="Equation" r:id="rId5" imgW="1714320" imgH="1079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3100" y="3832807"/>
                        <a:ext cx="1435100" cy="1076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4039792"/>
              </p:ext>
            </p:extLst>
          </p:nvPr>
        </p:nvGraphicFramePr>
        <p:xfrm>
          <a:off x="850900" y="5129795"/>
          <a:ext cx="1360488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6" name="Equation" r:id="rId7" imgW="1625400" imgH="609480" progId="Equation.DSMT4">
                  <p:embed/>
                </p:oleObj>
              </mc:Choice>
              <mc:Fallback>
                <p:oleObj name="Equation" r:id="rId7" imgW="162540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0900" y="5129795"/>
                        <a:ext cx="1360488" cy="608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9093304"/>
              </p:ext>
            </p:extLst>
          </p:nvPr>
        </p:nvGraphicFramePr>
        <p:xfrm>
          <a:off x="2603500" y="5129794"/>
          <a:ext cx="1616075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7" name="Equation" r:id="rId9" imgW="1930320" imgH="609480" progId="Equation.DSMT4">
                  <p:embed/>
                </p:oleObj>
              </mc:Choice>
              <mc:Fallback>
                <p:oleObj name="Equation" r:id="rId9" imgW="193032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3500" y="5129794"/>
                        <a:ext cx="1616075" cy="608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737803"/>
              </p:ext>
            </p:extLst>
          </p:nvPr>
        </p:nvGraphicFramePr>
        <p:xfrm>
          <a:off x="866775" y="5891794"/>
          <a:ext cx="1509712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8" name="Equation" r:id="rId11" imgW="1803240" imgH="609480" progId="Equation.DSMT4">
                  <p:embed/>
                </p:oleObj>
              </mc:Choice>
              <mc:Fallback>
                <p:oleObj name="Equation" r:id="rId11" imgW="180324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6775" y="5891794"/>
                        <a:ext cx="1509712" cy="608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0" y="1219200"/>
          <a:ext cx="9144002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3143"/>
                <a:gridCol w="566057"/>
                <a:gridCol w="685800"/>
                <a:gridCol w="533400"/>
                <a:gridCol w="685800"/>
                <a:gridCol w="533400"/>
                <a:gridCol w="685800"/>
                <a:gridCol w="685800"/>
                <a:gridCol w="685800"/>
                <a:gridCol w="685800"/>
                <a:gridCol w="783773"/>
                <a:gridCol w="653143"/>
                <a:gridCol w="772884"/>
                <a:gridCol w="53340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r>
                        <a:rPr lang="en-US" baseline="0" dirty="0" smtClean="0"/>
                        <a:t> 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 g/m</a:t>
                      </a:r>
                      <a:r>
                        <a:rPr lang="en-US" baseline="30000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E(t)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0.044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0.012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512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9546471"/>
              </p:ext>
            </p:extLst>
          </p:nvPr>
        </p:nvGraphicFramePr>
        <p:xfrm>
          <a:off x="2603500" y="5888583"/>
          <a:ext cx="1658937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9" name="Equation" r:id="rId13" imgW="1981080" imgH="609480" progId="Equation.DSMT4">
                  <p:embed/>
                </p:oleObj>
              </mc:Choice>
              <mc:Fallback>
                <p:oleObj name="Equation" r:id="rId13" imgW="198108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3500" y="5888583"/>
                        <a:ext cx="1658937" cy="608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029200" y="3426835"/>
            <a:ext cx="228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Plot E(t):</a:t>
            </a:r>
          </a:p>
        </p:txBody>
      </p:sp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2344368185"/>
              </p:ext>
            </p:extLst>
          </p:nvPr>
        </p:nvGraphicFramePr>
        <p:xfrm>
          <a:off x="4953000" y="3810000"/>
          <a:ext cx="35814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</p:spTree>
    <p:extLst>
      <p:ext uri="{BB962C8B-B14F-4D97-AF65-F5344CB8AC3E}">
        <p14:creationId xmlns:p14="http://schemas.microsoft.com/office/powerpoint/2010/main" val="286960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04800" y="1074736"/>
            <a:ext cx="2038350" cy="1744663"/>
            <a:chOff x="44" y="186"/>
            <a:chExt cx="1391" cy="1099"/>
          </a:xfrm>
        </p:grpSpPr>
        <p:sp>
          <p:nvSpPr>
            <p:cNvPr id="399362" name="Line 2"/>
            <p:cNvSpPr>
              <a:spLocks noChangeShapeType="1"/>
            </p:cNvSpPr>
            <p:nvPr/>
          </p:nvSpPr>
          <p:spPr bwMode="auto">
            <a:xfrm>
              <a:off x="415" y="1022"/>
              <a:ext cx="97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363" name="Line 3"/>
            <p:cNvSpPr>
              <a:spLocks noChangeShapeType="1"/>
            </p:cNvSpPr>
            <p:nvPr/>
          </p:nvSpPr>
          <p:spPr bwMode="auto">
            <a:xfrm flipV="1">
              <a:off x="407" y="188"/>
              <a:ext cx="0" cy="83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364" name="Text Box 4"/>
            <p:cNvSpPr txBox="1">
              <a:spLocks noChangeArrowheads="1"/>
            </p:cNvSpPr>
            <p:nvPr/>
          </p:nvSpPr>
          <p:spPr bwMode="auto">
            <a:xfrm>
              <a:off x="1261" y="1033"/>
              <a:ext cx="17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000" i="1" dirty="0"/>
                <a:t>t</a:t>
              </a:r>
            </a:p>
          </p:txBody>
        </p:sp>
        <p:sp>
          <p:nvSpPr>
            <p:cNvPr id="399365" name="Text Box 5"/>
            <p:cNvSpPr txBox="1">
              <a:spLocks noChangeArrowheads="1"/>
            </p:cNvSpPr>
            <p:nvPr/>
          </p:nvSpPr>
          <p:spPr bwMode="auto">
            <a:xfrm>
              <a:off x="44" y="186"/>
              <a:ext cx="40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000" i="1" dirty="0" smtClean="0"/>
                <a:t>E(t</a:t>
              </a:r>
              <a:r>
                <a:rPr lang="en-US" altLang="zh-TW" sz="2000" i="1" dirty="0"/>
                <a:t>)</a:t>
              </a:r>
            </a:p>
          </p:txBody>
        </p:sp>
      </p:grpSp>
      <p:sp>
        <p:nvSpPr>
          <p:cNvPr id="399367" name="Freeform 7"/>
          <p:cNvSpPr>
            <a:spLocks/>
          </p:cNvSpPr>
          <p:nvPr/>
        </p:nvSpPr>
        <p:spPr bwMode="auto">
          <a:xfrm>
            <a:off x="1104900" y="1106486"/>
            <a:ext cx="616927" cy="1293813"/>
          </a:xfrm>
          <a:custGeom>
            <a:avLst/>
            <a:gdLst/>
            <a:ahLst/>
            <a:cxnLst>
              <a:cxn ang="0">
                <a:pos x="0" y="815"/>
              </a:cxn>
              <a:cxn ang="0">
                <a:pos x="94" y="737"/>
              </a:cxn>
              <a:cxn ang="0">
                <a:pos x="156" y="558"/>
              </a:cxn>
              <a:cxn ang="0">
                <a:pos x="195" y="308"/>
              </a:cxn>
              <a:cxn ang="0">
                <a:pos x="203" y="152"/>
              </a:cxn>
              <a:cxn ang="0">
                <a:pos x="203" y="51"/>
              </a:cxn>
              <a:cxn ang="0">
                <a:pos x="242" y="12"/>
              </a:cxn>
              <a:cxn ang="0">
                <a:pos x="281" y="51"/>
              </a:cxn>
              <a:cxn ang="0">
                <a:pos x="288" y="316"/>
              </a:cxn>
              <a:cxn ang="0">
                <a:pos x="320" y="566"/>
              </a:cxn>
              <a:cxn ang="0">
                <a:pos x="343" y="682"/>
              </a:cxn>
              <a:cxn ang="0">
                <a:pos x="374" y="745"/>
              </a:cxn>
              <a:cxn ang="0">
                <a:pos x="421" y="815"/>
              </a:cxn>
            </a:cxnLst>
            <a:rect l="0" t="0" r="r" b="b"/>
            <a:pathLst>
              <a:path w="421" h="815">
                <a:moveTo>
                  <a:pt x="0" y="815"/>
                </a:moveTo>
                <a:cubicBezTo>
                  <a:pt x="34" y="797"/>
                  <a:pt x="68" y="780"/>
                  <a:pt x="94" y="737"/>
                </a:cubicBezTo>
                <a:cubicBezTo>
                  <a:pt x="120" y="694"/>
                  <a:pt x="139" y="629"/>
                  <a:pt x="156" y="558"/>
                </a:cubicBezTo>
                <a:cubicBezTo>
                  <a:pt x="173" y="487"/>
                  <a:pt x="187" y="376"/>
                  <a:pt x="195" y="308"/>
                </a:cubicBezTo>
                <a:cubicBezTo>
                  <a:pt x="203" y="240"/>
                  <a:pt x="202" y="195"/>
                  <a:pt x="203" y="152"/>
                </a:cubicBezTo>
                <a:cubicBezTo>
                  <a:pt x="204" y="109"/>
                  <a:pt x="197" y="74"/>
                  <a:pt x="203" y="51"/>
                </a:cubicBezTo>
                <a:cubicBezTo>
                  <a:pt x="209" y="28"/>
                  <a:pt x="229" y="12"/>
                  <a:pt x="242" y="12"/>
                </a:cubicBezTo>
                <a:cubicBezTo>
                  <a:pt x="255" y="12"/>
                  <a:pt x="273" y="0"/>
                  <a:pt x="281" y="51"/>
                </a:cubicBezTo>
                <a:cubicBezTo>
                  <a:pt x="289" y="102"/>
                  <a:pt x="282" y="230"/>
                  <a:pt x="288" y="316"/>
                </a:cubicBezTo>
                <a:cubicBezTo>
                  <a:pt x="294" y="402"/>
                  <a:pt x="311" y="505"/>
                  <a:pt x="320" y="566"/>
                </a:cubicBezTo>
                <a:cubicBezTo>
                  <a:pt x="329" y="627"/>
                  <a:pt x="334" y="652"/>
                  <a:pt x="343" y="682"/>
                </a:cubicBezTo>
                <a:cubicBezTo>
                  <a:pt x="352" y="712"/>
                  <a:pt x="361" y="723"/>
                  <a:pt x="374" y="745"/>
                </a:cubicBezTo>
                <a:cubicBezTo>
                  <a:pt x="387" y="767"/>
                  <a:pt x="404" y="791"/>
                  <a:pt x="421" y="815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368" name="Line 8"/>
          <p:cNvSpPr>
            <a:spLocks noChangeShapeType="1"/>
          </p:cNvSpPr>
          <p:nvPr/>
        </p:nvSpPr>
        <p:spPr bwMode="auto">
          <a:xfrm>
            <a:off x="1462454" y="1062385"/>
            <a:ext cx="0" cy="1400175"/>
          </a:xfrm>
          <a:prstGeom prst="line">
            <a:avLst/>
          </a:prstGeom>
          <a:noFill/>
          <a:ln w="38100">
            <a:solidFill>
              <a:srgbClr val="0000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369" name="Text Box 9"/>
          <p:cNvSpPr txBox="1">
            <a:spLocks noChangeArrowheads="1"/>
          </p:cNvSpPr>
          <p:nvPr/>
        </p:nvSpPr>
        <p:spPr bwMode="auto">
          <a:xfrm>
            <a:off x="1342292" y="2336800"/>
            <a:ext cx="2968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2000" dirty="0">
                <a:sym typeface="Symbol" pitchFamily="18" charset="2"/>
              </a:rPr>
              <a:t></a:t>
            </a:r>
            <a:endParaRPr lang="zh-TW" altLang="en-US" sz="2000" dirty="0"/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2192215" y="1074736"/>
            <a:ext cx="2038350" cy="1725613"/>
            <a:chOff x="44" y="186"/>
            <a:chExt cx="1391" cy="1087"/>
          </a:xfrm>
        </p:grpSpPr>
        <p:sp>
          <p:nvSpPr>
            <p:cNvPr id="399371" name="Line 11"/>
            <p:cNvSpPr>
              <a:spLocks noChangeShapeType="1"/>
            </p:cNvSpPr>
            <p:nvPr/>
          </p:nvSpPr>
          <p:spPr bwMode="auto">
            <a:xfrm>
              <a:off x="415" y="1022"/>
              <a:ext cx="97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372" name="Line 12"/>
            <p:cNvSpPr>
              <a:spLocks noChangeShapeType="1"/>
            </p:cNvSpPr>
            <p:nvPr/>
          </p:nvSpPr>
          <p:spPr bwMode="auto">
            <a:xfrm flipV="1">
              <a:off x="407" y="188"/>
              <a:ext cx="0" cy="83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373" name="Text Box 13"/>
            <p:cNvSpPr txBox="1">
              <a:spLocks noChangeArrowheads="1"/>
            </p:cNvSpPr>
            <p:nvPr/>
          </p:nvSpPr>
          <p:spPr bwMode="auto">
            <a:xfrm>
              <a:off x="1261" y="1021"/>
              <a:ext cx="17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000" i="1" dirty="0"/>
                <a:t>t</a:t>
              </a:r>
            </a:p>
          </p:txBody>
        </p:sp>
        <p:sp>
          <p:nvSpPr>
            <p:cNvPr id="399374" name="Text Box 14"/>
            <p:cNvSpPr txBox="1">
              <a:spLocks noChangeArrowheads="1"/>
            </p:cNvSpPr>
            <p:nvPr/>
          </p:nvSpPr>
          <p:spPr bwMode="auto">
            <a:xfrm>
              <a:off x="44" y="186"/>
              <a:ext cx="40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000" i="1" dirty="0" smtClean="0"/>
                <a:t>E(t</a:t>
              </a:r>
              <a:r>
                <a:rPr lang="en-US" altLang="zh-TW" sz="2000" i="1" dirty="0"/>
                <a:t>)</a:t>
              </a:r>
            </a:p>
          </p:txBody>
        </p:sp>
      </p:grpSp>
      <p:sp>
        <p:nvSpPr>
          <p:cNvPr id="399375" name="Freeform 15"/>
          <p:cNvSpPr>
            <a:spLocks/>
          </p:cNvSpPr>
          <p:nvPr/>
        </p:nvSpPr>
        <p:spPr bwMode="auto">
          <a:xfrm>
            <a:off x="2730012" y="1409699"/>
            <a:ext cx="1289538" cy="9779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6" y="156"/>
              </a:cxn>
              <a:cxn ang="0">
                <a:pos x="148" y="367"/>
              </a:cxn>
              <a:cxn ang="0">
                <a:pos x="343" y="507"/>
              </a:cxn>
              <a:cxn ang="0">
                <a:pos x="607" y="593"/>
              </a:cxn>
              <a:cxn ang="0">
                <a:pos x="880" y="616"/>
              </a:cxn>
            </a:cxnLst>
            <a:rect l="0" t="0" r="r" b="b"/>
            <a:pathLst>
              <a:path w="880" h="616">
                <a:moveTo>
                  <a:pt x="0" y="0"/>
                </a:moveTo>
                <a:cubicBezTo>
                  <a:pt x="10" y="47"/>
                  <a:pt x="21" y="95"/>
                  <a:pt x="46" y="156"/>
                </a:cubicBezTo>
                <a:cubicBezTo>
                  <a:pt x="71" y="217"/>
                  <a:pt x="99" y="309"/>
                  <a:pt x="148" y="367"/>
                </a:cubicBezTo>
                <a:cubicBezTo>
                  <a:pt x="197" y="425"/>
                  <a:pt x="267" y="469"/>
                  <a:pt x="343" y="507"/>
                </a:cubicBezTo>
                <a:cubicBezTo>
                  <a:pt x="419" y="545"/>
                  <a:pt x="518" y="575"/>
                  <a:pt x="607" y="593"/>
                </a:cubicBezTo>
                <a:cubicBezTo>
                  <a:pt x="696" y="611"/>
                  <a:pt x="788" y="613"/>
                  <a:pt x="880" y="616"/>
                </a:cubicBezTo>
              </a:path>
            </a:pathLst>
          </a:custGeom>
          <a:noFill/>
          <a:ln w="28575" cap="flat" cmpd="sng">
            <a:solidFill>
              <a:schemeClr val="accent5">
                <a:lumMod val="75000"/>
              </a:schemeClr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362450" y="1074736"/>
            <a:ext cx="2038350" cy="1744663"/>
            <a:chOff x="44" y="186"/>
            <a:chExt cx="1391" cy="1099"/>
          </a:xfrm>
        </p:grpSpPr>
        <p:sp>
          <p:nvSpPr>
            <p:cNvPr id="399377" name="Line 17"/>
            <p:cNvSpPr>
              <a:spLocks noChangeShapeType="1"/>
            </p:cNvSpPr>
            <p:nvPr/>
          </p:nvSpPr>
          <p:spPr bwMode="auto">
            <a:xfrm>
              <a:off x="415" y="1022"/>
              <a:ext cx="97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378" name="Line 18"/>
            <p:cNvSpPr>
              <a:spLocks noChangeShapeType="1"/>
            </p:cNvSpPr>
            <p:nvPr/>
          </p:nvSpPr>
          <p:spPr bwMode="auto">
            <a:xfrm flipV="1">
              <a:off x="407" y="188"/>
              <a:ext cx="0" cy="83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379" name="Text Box 19"/>
            <p:cNvSpPr txBox="1">
              <a:spLocks noChangeArrowheads="1"/>
            </p:cNvSpPr>
            <p:nvPr/>
          </p:nvSpPr>
          <p:spPr bwMode="auto">
            <a:xfrm>
              <a:off x="1261" y="1033"/>
              <a:ext cx="17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000" i="1" dirty="0"/>
                <a:t>t</a:t>
              </a:r>
            </a:p>
          </p:txBody>
        </p:sp>
        <p:sp>
          <p:nvSpPr>
            <p:cNvPr id="399380" name="Text Box 20"/>
            <p:cNvSpPr txBox="1">
              <a:spLocks noChangeArrowheads="1"/>
            </p:cNvSpPr>
            <p:nvPr/>
          </p:nvSpPr>
          <p:spPr bwMode="auto">
            <a:xfrm>
              <a:off x="44" y="186"/>
              <a:ext cx="40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000" i="1" dirty="0"/>
                <a:t>E(t)</a:t>
              </a:r>
            </a:p>
          </p:txBody>
        </p:sp>
      </p:grpSp>
      <p:sp>
        <p:nvSpPr>
          <p:cNvPr id="399381" name="Freeform 21"/>
          <p:cNvSpPr>
            <a:spLocks/>
          </p:cNvSpPr>
          <p:nvPr/>
        </p:nvSpPr>
        <p:spPr bwMode="auto">
          <a:xfrm>
            <a:off x="4977913" y="1520825"/>
            <a:ext cx="1267557" cy="879475"/>
          </a:xfrm>
          <a:custGeom>
            <a:avLst/>
            <a:gdLst/>
            <a:ahLst/>
            <a:cxnLst>
              <a:cxn ang="0">
                <a:pos x="0" y="554"/>
              </a:cxn>
              <a:cxn ang="0">
                <a:pos x="78" y="515"/>
              </a:cxn>
              <a:cxn ang="0">
                <a:pos x="141" y="328"/>
              </a:cxn>
              <a:cxn ang="0">
                <a:pos x="195" y="86"/>
              </a:cxn>
              <a:cxn ang="0">
                <a:pos x="296" y="1"/>
              </a:cxn>
              <a:cxn ang="0">
                <a:pos x="421" y="94"/>
              </a:cxn>
              <a:cxn ang="0">
                <a:pos x="499" y="343"/>
              </a:cxn>
              <a:cxn ang="0">
                <a:pos x="624" y="460"/>
              </a:cxn>
              <a:cxn ang="0">
                <a:pos x="787" y="538"/>
              </a:cxn>
              <a:cxn ang="0">
                <a:pos x="865" y="546"/>
              </a:cxn>
            </a:cxnLst>
            <a:rect l="0" t="0" r="r" b="b"/>
            <a:pathLst>
              <a:path w="865" h="554">
                <a:moveTo>
                  <a:pt x="0" y="554"/>
                </a:moveTo>
                <a:cubicBezTo>
                  <a:pt x="27" y="553"/>
                  <a:pt x="55" y="553"/>
                  <a:pt x="78" y="515"/>
                </a:cubicBezTo>
                <a:cubicBezTo>
                  <a:pt x="101" y="477"/>
                  <a:pt x="122" y="399"/>
                  <a:pt x="141" y="328"/>
                </a:cubicBezTo>
                <a:cubicBezTo>
                  <a:pt x="160" y="257"/>
                  <a:pt x="169" y="140"/>
                  <a:pt x="195" y="86"/>
                </a:cubicBezTo>
                <a:cubicBezTo>
                  <a:pt x="221" y="32"/>
                  <a:pt x="258" y="0"/>
                  <a:pt x="296" y="1"/>
                </a:cubicBezTo>
                <a:cubicBezTo>
                  <a:pt x="334" y="2"/>
                  <a:pt x="387" y="37"/>
                  <a:pt x="421" y="94"/>
                </a:cubicBezTo>
                <a:cubicBezTo>
                  <a:pt x="455" y="151"/>
                  <a:pt x="465" y="282"/>
                  <a:pt x="499" y="343"/>
                </a:cubicBezTo>
                <a:cubicBezTo>
                  <a:pt x="533" y="404"/>
                  <a:pt x="576" y="428"/>
                  <a:pt x="624" y="460"/>
                </a:cubicBezTo>
                <a:cubicBezTo>
                  <a:pt x="672" y="492"/>
                  <a:pt x="747" y="524"/>
                  <a:pt x="787" y="538"/>
                </a:cubicBezTo>
                <a:cubicBezTo>
                  <a:pt x="827" y="552"/>
                  <a:pt x="852" y="545"/>
                  <a:pt x="865" y="546"/>
                </a:cubicBezTo>
              </a:path>
            </a:pathLst>
          </a:custGeom>
          <a:noFill/>
          <a:ln w="28575" cap="flat" cmpd="sng">
            <a:solidFill>
              <a:srgbClr val="CC00CC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382" name="Line 22"/>
          <p:cNvSpPr>
            <a:spLocks noChangeShapeType="1"/>
          </p:cNvSpPr>
          <p:nvPr/>
        </p:nvSpPr>
        <p:spPr bwMode="auto">
          <a:xfrm>
            <a:off x="5702931" y="1769713"/>
            <a:ext cx="0" cy="668338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383" name="Text Box 23"/>
          <p:cNvSpPr txBox="1">
            <a:spLocks noChangeArrowheads="1"/>
          </p:cNvSpPr>
          <p:nvPr/>
        </p:nvSpPr>
        <p:spPr bwMode="auto">
          <a:xfrm>
            <a:off x="5563719" y="2286000"/>
            <a:ext cx="2968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2000" dirty="0">
                <a:sym typeface="Symbol" pitchFamily="18" charset="2"/>
              </a:rPr>
              <a:t></a:t>
            </a:r>
            <a:endParaRPr lang="zh-TW" altLang="en-US" sz="2000" dirty="0"/>
          </a:p>
        </p:txBody>
      </p:sp>
      <p:sp>
        <p:nvSpPr>
          <p:cNvPr id="399384" name="Text Box 24"/>
          <p:cNvSpPr txBox="1">
            <a:spLocks noChangeArrowheads="1"/>
          </p:cNvSpPr>
          <p:nvPr/>
        </p:nvSpPr>
        <p:spPr bwMode="auto">
          <a:xfrm>
            <a:off x="621323" y="2628378"/>
            <a:ext cx="150641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zh-TW" sz="2000" dirty="0">
                <a:solidFill>
                  <a:srgbClr val="FF0000"/>
                </a:solidFill>
              </a:rPr>
              <a:t>Nearly ideal PFR</a:t>
            </a:r>
          </a:p>
        </p:txBody>
      </p:sp>
      <p:sp>
        <p:nvSpPr>
          <p:cNvPr id="399385" name="Text Box 25"/>
          <p:cNvSpPr txBox="1">
            <a:spLocks noChangeArrowheads="1"/>
          </p:cNvSpPr>
          <p:nvPr/>
        </p:nvSpPr>
        <p:spPr bwMode="auto">
          <a:xfrm>
            <a:off x="2532186" y="2628378"/>
            <a:ext cx="159433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zh-TW" sz="2000" dirty="0">
                <a:solidFill>
                  <a:schemeClr val="accent5">
                    <a:lumMod val="75000"/>
                  </a:schemeClr>
                </a:solidFill>
              </a:rPr>
              <a:t>Nearly ideal CSTR</a:t>
            </a:r>
          </a:p>
        </p:txBody>
      </p:sp>
      <p:sp>
        <p:nvSpPr>
          <p:cNvPr id="399386" name="Text Box 26"/>
          <p:cNvSpPr txBox="1">
            <a:spLocks noChangeArrowheads="1"/>
          </p:cNvSpPr>
          <p:nvPr/>
        </p:nvSpPr>
        <p:spPr bwMode="auto">
          <a:xfrm>
            <a:off x="4724399" y="2628378"/>
            <a:ext cx="182880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zh-TW" sz="2000" dirty="0">
                <a:solidFill>
                  <a:srgbClr val="CC00CC"/>
                </a:solidFill>
              </a:rPr>
              <a:t>PBR with channeling </a:t>
            </a:r>
            <a:r>
              <a:rPr lang="en-US" altLang="zh-TW" sz="2000" dirty="0" smtClean="0">
                <a:solidFill>
                  <a:srgbClr val="CC00CC"/>
                </a:solidFill>
              </a:rPr>
              <a:t>&amp; </a:t>
            </a:r>
            <a:r>
              <a:rPr lang="en-US" altLang="zh-TW" sz="2000" dirty="0">
                <a:solidFill>
                  <a:srgbClr val="CC00CC"/>
                </a:solidFill>
              </a:rPr>
              <a:t>dead zones</a:t>
            </a:r>
          </a:p>
        </p:txBody>
      </p: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6608885" y="1066800"/>
            <a:ext cx="2038350" cy="1731962"/>
            <a:chOff x="44" y="186"/>
            <a:chExt cx="1391" cy="1091"/>
          </a:xfrm>
        </p:grpSpPr>
        <p:sp>
          <p:nvSpPr>
            <p:cNvPr id="399388" name="Line 28"/>
            <p:cNvSpPr>
              <a:spLocks noChangeShapeType="1"/>
            </p:cNvSpPr>
            <p:nvPr/>
          </p:nvSpPr>
          <p:spPr bwMode="auto">
            <a:xfrm>
              <a:off x="415" y="1022"/>
              <a:ext cx="97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389" name="Line 29"/>
            <p:cNvSpPr>
              <a:spLocks noChangeShapeType="1"/>
            </p:cNvSpPr>
            <p:nvPr/>
          </p:nvSpPr>
          <p:spPr bwMode="auto">
            <a:xfrm flipV="1">
              <a:off x="407" y="188"/>
              <a:ext cx="0" cy="83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390" name="Text Box 30"/>
            <p:cNvSpPr txBox="1">
              <a:spLocks noChangeArrowheads="1"/>
            </p:cNvSpPr>
            <p:nvPr/>
          </p:nvSpPr>
          <p:spPr bwMode="auto">
            <a:xfrm>
              <a:off x="1261" y="1025"/>
              <a:ext cx="17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000" i="1" dirty="0"/>
                <a:t>t</a:t>
              </a:r>
            </a:p>
          </p:txBody>
        </p:sp>
        <p:sp>
          <p:nvSpPr>
            <p:cNvPr id="399391" name="Text Box 31"/>
            <p:cNvSpPr txBox="1">
              <a:spLocks noChangeArrowheads="1"/>
            </p:cNvSpPr>
            <p:nvPr/>
          </p:nvSpPr>
          <p:spPr bwMode="auto">
            <a:xfrm>
              <a:off x="44" y="186"/>
              <a:ext cx="40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000" i="1"/>
                <a:t>E(t)</a:t>
              </a:r>
            </a:p>
          </p:txBody>
        </p:sp>
      </p:grpSp>
      <p:sp>
        <p:nvSpPr>
          <p:cNvPr id="399392" name="Text Box 32"/>
          <p:cNvSpPr txBox="1">
            <a:spLocks noChangeArrowheads="1"/>
          </p:cNvSpPr>
          <p:nvPr/>
        </p:nvSpPr>
        <p:spPr bwMode="auto">
          <a:xfrm>
            <a:off x="6964973" y="2628378"/>
            <a:ext cx="18859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zh-TW" sz="2000" dirty="0">
                <a:solidFill>
                  <a:srgbClr val="339933"/>
                </a:solidFill>
              </a:rPr>
              <a:t>CSTR with dead zones</a:t>
            </a:r>
          </a:p>
        </p:txBody>
      </p:sp>
      <p:sp>
        <p:nvSpPr>
          <p:cNvPr id="399393" name="Freeform 33"/>
          <p:cNvSpPr>
            <a:spLocks/>
          </p:cNvSpPr>
          <p:nvPr/>
        </p:nvSpPr>
        <p:spPr bwMode="auto">
          <a:xfrm>
            <a:off x="7137889" y="1241425"/>
            <a:ext cx="1164980" cy="1146175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47" y="91"/>
              </a:cxn>
              <a:cxn ang="0">
                <a:pos x="109" y="13"/>
              </a:cxn>
              <a:cxn ang="0">
                <a:pos x="156" y="13"/>
              </a:cxn>
              <a:cxn ang="0">
                <a:pos x="211" y="75"/>
              </a:cxn>
              <a:cxn ang="0">
                <a:pos x="258" y="192"/>
              </a:cxn>
              <a:cxn ang="0">
                <a:pos x="289" y="239"/>
              </a:cxn>
              <a:cxn ang="0">
                <a:pos x="343" y="247"/>
              </a:cxn>
              <a:cxn ang="0">
                <a:pos x="406" y="153"/>
              </a:cxn>
              <a:cxn ang="0">
                <a:pos x="483" y="83"/>
              </a:cxn>
              <a:cxn ang="0">
                <a:pos x="616" y="208"/>
              </a:cxn>
              <a:cxn ang="0">
                <a:pos x="663" y="356"/>
              </a:cxn>
              <a:cxn ang="0">
                <a:pos x="709" y="520"/>
              </a:cxn>
              <a:cxn ang="0">
                <a:pos x="748" y="652"/>
              </a:cxn>
              <a:cxn ang="0">
                <a:pos x="795" y="722"/>
              </a:cxn>
            </a:cxnLst>
            <a:rect l="0" t="0" r="r" b="b"/>
            <a:pathLst>
              <a:path w="795" h="722">
                <a:moveTo>
                  <a:pt x="0" y="192"/>
                </a:moveTo>
                <a:cubicBezTo>
                  <a:pt x="14" y="156"/>
                  <a:pt x="29" y="121"/>
                  <a:pt x="47" y="91"/>
                </a:cubicBezTo>
                <a:cubicBezTo>
                  <a:pt x="65" y="61"/>
                  <a:pt x="91" y="26"/>
                  <a:pt x="109" y="13"/>
                </a:cubicBezTo>
                <a:cubicBezTo>
                  <a:pt x="127" y="0"/>
                  <a:pt x="139" y="3"/>
                  <a:pt x="156" y="13"/>
                </a:cubicBezTo>
                <a:cubicBezTo>
                  <a:pt x="173" y="23"/>
                  <a:pt x="194" y="45"/>
                  <a:pt x="211" y="75"/>
                </a:cubicBezTo>
                <a:cubicBezTo>
                  <a:pt x="228" y="105"/>
                  <a:pt x="245" y="165"/>
                  <a:pt x="258" y="192"/>
                </a:cubicBezTo>
                <a:cubicBezTo>
                  <a:pt x="271" y="219"/>
                  <a:pt x="275" y="230"/>
                  <a:pt x="289" y="239"/>
                </a:cubicBezTo>
                <a:cubicBezTo>
                  <a:pt x="303" y="248"/>
                  <a:pt x="324" y="261"/>
                  <a:pt x="343" y="247"/>
                </a:cubicBezTo>
                <a:cubicBezTo>
                  <a:pt x="362" y="233"/>
                  <a:pt x="383" y="180"/>
                  <a:pt x="406" y="153"/>
                </a:cubicBezTo>
                <a:cubicBezTo>
                  <a:pt x="429" y="126"/>
                  <a:pt x="448" y="74"/>
                  <a:pt x="483" y="83"/>
                </a:cubicBezTo>
                <a:cubicBezTo>
                  <a:pt x="518" y="92"/>
                  <a:pt x="586" y="163"/>
                  <a:pt x="616" y="208"/>
                </a:cubicBezTo>
                <a:cubicBezTo>
                  <a:pt x="646" y="253"/>
                  <a:pt x="647" y="304"/>
                  <a:pt x="663" y="356"/>
                </a:cubicBezTo>
                <a:cubicBezTo>
                  <a:pt x="679" y="408"/>
                  <a:pt x="695" y="471"/>
                  <a:pt x="709" y="520"/>
                </a:cubicBezTo>
                <a:cubicBezTo>
                  <a:pt x="723" y="569"/>
                  <a:pt x="734" y="618"/>
                  <a:pt x="748" y="652"/>
                </a:cubicBezTo>
                <a:cubicBezTo>
                  <a:pt x="762" y="686"/>
                  <a:pt x="778" y="704"/>
                  <a:pt x="795" y="722"/>
                </a:cubicBezTo>
              </a:path>
            </a:pathLst>
          </a:custGeom>
          <a:noFill/>
          <a:ln w="28575" cap="flat" cmpd="sng">
            <a:solidFill>
              <a:srgbClr val="339933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322645" y="3555304"/>
            <a:ext cx="8477861" cy="3074096"/>
            <a:chOff x="371597" y="795039"/>
            <a:chExt cx="8477861" cy="3074096"/>
          </a:xfrm>
        </p:grpSpPr>
        <p:sp>
          <p:nvSpPr>
            <p:cNvPr id="399410" name="Text Box 50"/>
            <p:cNvSpPr txBox="1">
              <a:spLocks noChangeArrowheads="1"/>
            </p:cNvSpPr>
            <p:nvPr/>
          </p:nvSpPr>
          <p:spPr bwMode="auto">
            <a:xfrm>
              <a:off x="4161334" y="3499803"/>
              <a:ext cx="44114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800" dirty="0"/>
                <a:t>40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371597" y="795039"/>
              <a:ext cx="8477861" cy="2971800"/>
              <a:chOff x="371597" y="3793827"/>
              <a:chExt cx="8477861" cy="2971800"/>
            </a:xfrm>
          </p:grpSpPr>
          <p:graphicFrame>
            <p:nvGraphicFramePr>
              <p:cNvPr id="431104" name="Object 102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04433518"/>
                  </p:ext>
                </p:extLst>
              </p:nvPr>
            </p:nvGraphicFramePr>
            <p:xfrm>
              <a:off x="429952" y="3793827"/>
              <a:ext cx="1441450" cy="7366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409" name="Equation" r:id="rId3" imgW="1562040" imgH="736560" progId="Equation.DSMT4">
                      <p:embed/>
                    </p:oleObj>
                  </mc:Choice>
                  <mc:Fallback>
                    <p:oleObj name="Equation" r:id="rId3" imgW="1562040" imgH="73656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29952" y="3793827"/>
                            <a:ext cx="1441450" cy="7366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6" name="Group 45"/>
              <p:cNvGrpSpPr>
                <a:grpSpLocks/>
              </p:cNvGrpSpPr>
              <p:nvPr/>
            </p:nvGrpSpPr>
            <p:grpSpPr bwMode="auto">
              <a:xfrm>
                <a:off x="2776904" y="4398963"/>
                <a:ext cx="4026876" cy="2333625"/>
                <a:chOff x="1895" y="2795"/>
                <a:chExt cx="2748" cy="1470"/>
              </a:xfrm>
            </p:grpSpPr>
            <p:sp>
              <p:nvSpPr>
                <p:cNvPr id="399400" name="Line 40"/>
                <p:cNvSpPr>
                  <a:spLocks noChangeShapeType="1"/>
                </p:cNvSpPr>
                <p:nvPr/>
              </p:nvSpPr>
              <p:spPr bwMode="auto">
                <a:xfrm>
                  <a:off x="2227" y="4154"/>
                  <a:ext cx="1754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 type="none" w="med" len="med"/>
                  <a:tailEnd type="arrow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9401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2221" y="2795"/>
                  <a:ext cx="0" cy="136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 type="none" w="med" len="med"/>
                  <a:tailEnd type="arrow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9402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4023" y="4013"/>
                  <a:ext cx="620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 sz="2000" i="1" dirty="0" smtClean="0"/>
                    <a:t>t (min)</a:t>
                  </a:r>
                  <a:endParaRPr lang="en-US" altLang="zh-TW" sz="2000" i="1" dirty="0"/>
                </a:p>
              </p:txBody>
            </p:sp>
            <p:sp>
              <p:nvSpPr>
                <p:cNvPr id="399403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1895" y="2808"/>
                  <a:ext cx="397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 sz="2000" i="1"/>
                    <a:t>F(t)</a:t>
                  </a:r>
                </a:p>
              </p:txBody>
            </p:sp>
          </p:grpSp>
          <p:sp>
            <p:nvSpPr>
              <p:cNvPr id="399407" name="Freeform 47"/>
              <p:cNvSpPr>
                <a:spLocks/>
              </p:cNvSpPr>
              <p:nvPr/>
            </p:nvSpPr>
            <p:spPr bwMode="auto">
              <a:xfrm>
                <a:off x="3254620" y="4786313"/>
                <a:ext cx="2168769" cy="1770062"/>
              </a:xfrm>
              <a:custGeom>
                <a:avLst/>
                <a:gdLst/>
                <a:ahLst/>
                <a:cxnLst>
                  <a:cxn ang="0">
                    <a:pos x="0" y="1278"/>
                  </a:cxn>
                  <a:cxn ang="0">
                    <a:pos x="202" y="1254"/>
                  </a:cxn>
                  <a:cxn ang="0">
                    <a:pos x="389" y="1223"/>
                  </a:cxn>
                  <a:cxn ang="0">
                    <a:pos x="537" y="1091"/>
                  </a:cxn>
                  <a:cxn ang="0">
                    <a:pos x="631" y="857"/>
                  </a:cxn>
                  <a:cxn ang="0">
                    <a:pos x="693" y="615"/>
                  </a:cxn>
                  <a:cxn ang="0">
                    <a:pos x="755" y="288"/>
                  </a:cxn>
                  <a:cxn ang="0">
                    <a:pos x="826" y="163"/>
                  </a:cxn>
                  <a:cxn ang="0">
                    <a:pos x="896" y="101"/>
                  </a:cxn>
                  <a:cxn ang="0">
                    <a:pos x="1020" y="62"/>
                  </a:cxn>
                  <a:cxn ang="0">
                    <a:pos x="1324" y="15"/>
                  </a:cxn>
                  <a:cxn ang="0">
                    <a:pos x="1480" y="0"/>
                  </a:cxn>
                </a:cxnLst>
                <a:rect l="0" t="0" r="r" b="b"/>
                <a:pathLst>
                  <a:path w="1480" h="1278">
                    <a:moveTo>
                      <a:pt x="0" y="1278"/>
                    </a:moveTo>
                    <a:cubicBezTo>
                      <a:pt x="68" y="1270"/>
                      <a:pt x="137" y="1263"/>
                      <a:pt x="202" y="1254"/>
                    </a:cubicBezTo>
                    <a:cubicBezTo>
                      <a:pt x="267" y="1245"/>
                      <a:pt x="333" y="1250"/>
                      <a:pt x="389" y="1223"/>
                    </a:cubicBezTo>
                    <a:cubicBezTo>
                      <a:pt x="445" y="1196"/>
                      <a:pt x="497" y="1152"/>
                      <a:pt x="537" y="1091"/>
                    </a:cubicBezTo>
                    <a:cubicBezTo>
                      <a:pt x="577" y="1030"/>
                      <a:pt x="605" y="936"/>
                      <a:pt x="631" y="857"/>
                    </a:cubicBezTo>
                    <a:cubicBezTo>
                      <a:pt x="657" y="778"/>
                      <a:pt x="672" y="710"/>
                      <a:pt x="693" y="615"/>
                    </a:cubicBezTo>
                    <a:cubicBezTo>
                      <a:pt x="714" y="520"/>
                      <a:pt x="733" y="363"/>
                      <a:pt x="755" y="288"/>
                    </a:cubicBezTo>
                    <a:cubicBezTo>
                      <a:pt x="777" y="213"/>
                      <a:pt x="803" y="194"/>
                      <a:pt x="826" y="163"/>
                    </a:cubicBezTo>
                    <a:cubicBezTo>
                      <a:pt x="849" y="132"/>
                      <a:pt x="864" y="118"/>
                      <a:pt x="896" y="101"/>
                    </a:cubicBezTo>
                    <a:cubicBezTo>
                      <a:pt x="928" y="84"/>
                      <a:pt x="949" y="76"/>
                      <a:pt x="1020" y="62"/>
                    </a:cubicBezTo>
                    <a:cubicBezTo>
                      <a:pt x="1091" y="48"/>
                      <a:pt x="1247" y="25"/>
                      <a:pt x="1324" y="15"/>
                    </a:cubicBezTo>
                    <a:cubicBezTo>
                      <a:pt x="1401" y="5"/>
                      <a:pt x="1440" y="2"/>
                      <a:pt x="1480" y="0"/>
                    </a:cubicBezTo>
                  </a:path>
                </a:pathLst>
              </a:custGeom>
              <a:noFill/>
              <a:ln w="28575" cap="flat" cmpd="sng">
                <a:solidFill>
                  <a:schemeClr val="accent6">
                    <a:lumMod val="75000"/>
                  </a:schemeClr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408" name="Line 48"/>
              <p:cNvSpPr>
                <a:spLocks noChangeShapeType="1"/>
              </p:cNvSpPr>
              <p:nvPr/>
            </p:nvSpPr>
            <p:spPr bwMode="auto">
              <a:xfrm>
                <a:off x="4384431" y="5121275"/>
                <a:ext cx="0" cy="142240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dash"/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409" name="Line 49"/>
              <p:cNvSpPr>
                <a:spLocks noChangeShapeType="1"/>
              </p:cNvSpPr>
              <p:nvPr/>
            </p:nvSpPr>
            <p:spPr bwMode="auto">
              <a:xfrm flipH="1">
                <a:off x="3254620" y="5108575"/>
                <a:ext cx="1129811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dash"/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411" name="Text Box 51"/>
              <p:cNvSpPr txBox="1">
                <a:spLocks noChangeArrowheads="1"/>
              </p:cNvSpPr>
              <p:nvPr/>
            </p:nvSpPr>
            <p:spPr bwMode="auto">
              <a:xfrm>
                <a:off x="2788627" y="4916488"/>
                <a:ext cx="505267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zh-TW" altLang="en-US" sz="1800"/>
                  <a:t>0.8</a:t>
                </a:r>
              </a:p>
            </p:txBody>
          </p:sp>
          <p:sp>
            <p:nvSpPr>
              <p:cNvPr id="399412" name="Text Box 52"/>
              <p:cNvSpPr txBox="1">
                <a:spLocks noChangeArrowheads="1"/>
              </p:cNvSpPr>
              <p:nvPr/>
            </p:nvSpPr>
            <p:spPr bwMode="auto">
              <a:xfrm>
                <a:off x="5791200" y="4953000"/>
                <a:ext cx="3058258" cy="10156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zh-TW" altLang="en-US" sz="2000" dirty="0"/>
                  <a:t>80% </a:t>
                </a:r>
                <a:r>
                  <a:rPr lang="en-US" altLang="zh-TW" sz="2000" dirty="0"/>
                  <a:t>of the molecules spend 40 min or less in the reactor</a:t>
                </a:r>
              </a:p>
            </p:txBody>
          </p:sp>
          <p:graphicFrame>
            <p:nvGraphicFramePr>
              <p:cNvPr id="7" name="Object 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53353456"/>
                  </p:ext>
                </p:extLst>
              </p:nvPr>
            </p:nvGraphicFramePr>
            <p:xfrm>
              <a:off x="371597" y="4708227"/>
              <a:ext cx="2133600" cy="11938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410" name="Equation" r:id="rId5" imgW="2133600" imgH="1193800" progId="Equation.DSMT4">
                      <p:embed/>
                    </p:oleObj>
                  </mc:Choice>
                  <mc:Fallback>
                    <p:oleObj name="Equation" r:id="rId5" imgW="2133600" imgH="1193800" progId="Equation.DSMT4">
                      <p:embed/>
                      <p:pic>
                        <p:nvPicPr>
                          <p:cNvPr id="0" name="Object 1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71597" y="4708227"/>
                            <a:ext cx="2133600" cy="11938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8" name="Object 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74207083"/>
                  </p:ext>
                </p:extLst>
              </p:nvPr>
            </p:nvGraphicFramePr>
            <p:xfrm>
              <a:off x="601785" y="6025852"/>
              <a:ext cx="1673225" cy="7397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411" name="Equation" r:id="rId7" imgW="1981200" imgH="736600" progId="Equation.DSMT4">
                      <p:embed/>
                    </p:oleObj>
                  </mc:Choice>
                  <mc:Fallback>
                    <p:oleObj name="Equation" r:id="rId7" imgW="1981200" imgH="736600" progId="Equation.DSMT4">
                      <p:embed/>
                      <p:pic>
                        <p:nvPicPr>
                          <p:cNvPr id="0" name="Object 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01785" y="6025852"/>
                            <a:ext cx="1673225" cy="73977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53" name="TextBox 52"/>
          <p:cNvSpPr txBox="1"/>
          <p:nvPr/>
        </p:nvSpPr>
        <p:spPr>
          <a:xfrm>
            <a:off x="2209800" y="3689638"/>
            <a:ext cx="66909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F(t)=fraction of effluent in the reactor less for than time t</a:t>
            </a:r>
          </a:p>
        </p:txBody>
      </p:sp>
      <p:sp>
        <p:nvSpPr>
          <p:cNvPr id="55" name="Title 8"/>
          <p:cNvSpPr txBox="1">
            <a:spLocks/>
          </p:cNvSpPr>
          <p:nvPr/>
        </p:nvSpPr>
        <p:spPr>
          <a:xfrm>
            <a:off x="0" y="-1"/>
            <a:ext cx="9144000" cy="1241425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Review: RTD Profiles &amp; Cum RTD Function F(t)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70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1175" y="1138237"/>
            <a:ext cx="5838825" cy="511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47217" y="990600"/>
            <a:ext cx="82495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F(t) = fraction of effluent that has been in the reactor for less than time t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Review: Relationship between E &amp; F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6241018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cs typeface="Arial"/>
              </a:rPr>
              <a:t>E(t)= Fraction of material leaving reactor that was inside for a time between t</a:t>
            </a:r>
            <a:r>
              <a:rPr lang="en-US" baseline="-25000" dirty="0" smtClean="0">
                <a:cs typeface="Arial"/>
              </a:rPr>
              <a:t>1</a:t>
            </a:r>
            <a:r>
              <a:rPr lang="en-US" dirty="0" smtClean="0">
                <a:cs typeface="Arial"/>
              </a:rPr>
              <a:t> &amp; t</a:t>
            </a:r>
            <a:r>
              <a:rPr lang="en-US" baseline="-25000" dirty="0" smtClean="0">
                <a:cs typeface="Arial"/>
              </a:rPr>
              <a:t>2</a:t>
            </a:r>
            <a:endParaRPr lang="en-US" dirty="0"/>
          </a:p>
        </p:txBody>
      </p:sp>
      <p:graphicFrame>
        <p:nvGraphicFramePr>
          <p:cNvPr id="37890" name="Object 6"/>
          <p:cNvGraphicFramePr>
            <a:graphicFrameLocks noChangeAspect="1"/>
          </p:cNvGraphicFramePr>
          <p:nvPr/>
        </p:nvGraphicFramePr>
        <p:xfrm>
          <a:off x="7162800" y="1371600"/>
          <a:ext cx="1320800" cy="741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" name="Equation" r:id="rId4" imgW="1562040" imgH="736560" progId="Equation.DSMT4">
                  <p:embed/>
                </p:oleObj>
              </mc:Choice>
              <mc:Fallback>
                <p:oleObj name="Equation" r:id="rId4" imgW="156204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1371600"/>
                        <a:ext cx="1320800" cy="741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2312098"/>
              </p:ext>
            </p:extLst>
          </p:nvPr>
        </p:nvGraphicFramePr>
        <p:xfrm>
          <a:off x="7467600" y="5162550"/>
          <a:ext cx="1435100" cy="107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" name="Equation" r:id="rId6" imgW="1714320" imgH="1079280" progId="Equation.DSMT4">
                  <p:embed/>
                </p:oleObj>
              </mc:Choice>
              <mc:Fallback>
                <p:oleObj name="Equation" r:id="rId6" imgW="1714320" imgH="1079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5162550"/>
                        <a:ext cx="1435100" cy="1076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697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Review: Mean Residence Time</a:t>
            </a:r>
            <a:r>
              <a:rPr lang="en-US" altLang="zh-TW" dirty="0">
                <a:solidFill>
                  <a:schemeClr val="tx1"/>
                </a:solidFill>
              </a:rPr>
              <a:t>, t</a:t>
            </a:r>
            <a:r>
              <a:rPr lang="en-US" altLang="zh-TW" baseline="-25000" dirty="0">
                <a:solidFill>
                  <a:schemeClr val="tx1"/>
                </a:solidFill>
              </a:rPr>
              <a:t>m</a:t>
            </a:r>
            <a:endParaRPr lang="en-US" altLang="zh-TW" dirty="0">
              <a:solidFill>
                <a:schemeClr val="tx1"/>
              </a:solidFill>
            </a:endParaRPr>
          </a:p>
        </p:txBody>
      </p:sp>
      <p:sp>
        <p:nvSpPr>
          <p:cNvPr id="400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968375"/>
            <a:ext cx="8382000" cy="1828800"/>
          </a:xfrm>
        </p:spPr>
        <p:txBody>
          <a:bodyPr>
            <a:normAutofit/>
          </a:bodyPr>
          <a:lstStyle/>
          <a:p>
            <a:r>
              <a:rPr lang="en-US" altLang="zh-TW" sz="2000" dirty="0"/>
              <a:t>For an ideal reactor, the space </a:t>
            </a:r>
            <a:r>
              <a:rPr lang="en-US" altLang="zh-TW" sz="2000" dirty="0" smtClean="0"/>
              <a:t>time </a:t>
            </a:r>
            <a:r>
              <a:rPr lang="en-US" altLang="zh-TW" sz="2000" dirty="0" smtClean="0">
                <a:sym typeface="Symbol" pitchFamily="18" charset="2"/>
              </a:rPr>
              <a:t></a:t>
            </a:r>
            <a:r>
              <a:rPr lang="en-US" altLang="zh-TW" sz="2000" dirty="0" smtClean="0"/>
              <a:t> is </a:t>
            </a:r>
            <a:r>
              <a:rPr lang="en-US" altLang="zh-TW" sz="2000" dirty="0"/>
              <a:t>defined as </a:t>
            </a:r>
            <a:r>
              <a:rPr lang="en-US" altLang="zh-TW" sz="2000" dirty="0" smtClean="0"/>
              <a:t>V/</a:t>
            </a:r>
            <a:r>
              <a:rPr lang="en-US" altLang="zh-TW" sz="2000" i="1" dirty="0" smtClean="0">
                <a:latin typeface="Symbol" pitchFamily="18" charset="2"/>
              </a:rPr>
              <a:t>u</a:t>
            </a:r>
            <a:r>
              <a:rPr lang="en-US" altLang="zh-TW" sz="2000" baseline="-25000" dirty="0" smtClean="0"/>
              <a:t>0</a:t>
            </a:r>
            <a:endParaRPr lang="en-US" altLang="zh-TW" sz="2000" dirty="0"/>
          </a:p>
          <a:p>
            <a:pPr>
              <a:spcBef>
                <a:spcPts val="0"/>
              </a:spcBef>
            </a:pPr>
            <a:r>
              <a:rPr lang="en-US" altLang="zh-TW" sz="2000" dirty="0"/>
              <a:t>The mean residence </a:t>
            </a:r>
            <a:r>
              <a:rPr lang="en-US" altLang="zh-TW" sz="2000" dirty="0" smtClean="0"/>
              <a:t>time </a:t>
            </a:r>
            <a:r>
              <a:rPr lang="en-US" altLang="zh-TW" sz="2000" i="1" dirty="0" smtClean="0"/>
              <a:t>t</a:t>
            </a:r>
            <a:r>
              <a:rPr lang="en-US" altLang="zh-TW" sz="2000" i="1" baseline="-25000" dirty="0" smtClean="0"/>
              <a:t>m</a:t>
            </a:r>
            <a:r>
              <a:rPr lang="en-US" altLang="zh-TW" sz="2000" dirty="0" smtClean="0"/>
              <a:t> </a:t>
            </a:r>
            <a:r>
              <a:rPr lang="en-US" altLang="zh-TW" sz="2000" dirty="0"/>
              <a:t>is equal </a:t>
            </a:r>
            <a:r>
              <a:rPr lang="en-US" altLang="zh-TW" sz="2000" dirty="0" smtClean="0"/>
              <a:t>to</a:t>
            </a:r>
            <a:r>
              <a:rPr lang="en-US" altLang="zh-TW" sz="2000" i="1" dirty="0" smtClean="0">
                <a:sym typeface="Symbol" pitchFamily="18" charset="2"/>
              </a:rPr>
              <a:t></a:t>
            </a:r>
            <a:r>
              <a:rPr lang="en-US" altLang="zh-TW" sz="2000" dirty="0" smtClean="0">
                <a:sym typeface="Symbol" pitchFamily="18" charset="2"/>
              </a:rPr>
              <a:t> </a:t>
            </a:r>
            <a:r>
              <a:rPr lang="en-US" altLang="zh-TW" sz="2000" dirty="0">
                <a:sym typeface="Symbol" pitchFamily="18" charset="2"/>
              </a:rPr>
              <a:t>in either ideal or </a:t>
            </a:r>
            <a:r>
              <a:rPr lang="en-US" altLang="zh-TW" sz="2000" dirty="0" err="1">
                <a:sym typeface="Symbol" pitchFamily="18" charset="2"/>
              </a:rPr>
              <a:t>nonideal</a:t>
            </a:r>
            <a:r>
              <a:rPr lang="en-US" altLang="zh-TW" sz="2000" dirty="0">
                <a:sym typeface="Symbol" pitchFamily="18" charset="2"/>
              </a:rPr>
              <a:t> </a:t>
            </a:r>
            <a:r>
              <a:rPr lang="en-US" altLang="zh-TW" sz="2000" dirty="0" smtClean="0">
                <a:sym typeface="Symbol" pitchFamily="18" charset="2"/>
              </a:rPr>
              <a:t>reactors</a:t>
            </a:r>
          </a:p>
        </p:txBody>
      </p:sp>
      <p:graphicFrame>
        <p:nvGraphicFramePr>
          <p:cNvPr id="432128" name="Object 1024"/>
          <p:cNvGraphicFramePr>
            <a:graphicFrameLocks noChangeAspect="1"/>
          </p:cNvGraphicFramePr>
          <p:nvPr/>
        </p:nvGraphicFramePr>
        <p:xfrm>
          <a:off x="2057400" y="2035314"/>
          <a:ext cx="3171825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4" name="Equation" r:id="rId4" imgW="3416040" imgH="838080" progId="Equation.DSMT4">
                  <p:embed/>
                </p:oleObj>
              </mc:Choice>
              <mc:Fallback>
                <p:oleObj name="Equation" r:id="rId4" imgW="3416040" imgH="838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035314"/>
                        <a:ext cx="3171825" cy="84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2129" name="Object 1025"/>
          <p:cNvGraphicFramePr>
            <a:graphicFrameLocks noChangeAspect="1"/>
          </p:cNvGraphicFramePr>
          <p:nvPr/>
        </p:nvGraphicFramePr>
        <p:xfrm>
          <a:off x="5791200" y="2111514"/>
          <a:ext cx="1141412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5" name="Equation" r:id="rId6" imgW="1244520" imgH="685800" progId="Equation.DSMT4">
                  <p:embed/>
                </p:oleObj>
              </mc:Choice>
              <mc:Fallback>
                <p:oleObj name="Equation" r:id="rId6" imgW="124452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2111514"/>
                        <a:ext cx="1141412" cy="677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2130" name="Object 1026"/>
          <p:cNvGraphicFramePr>
            <a:graphicFrameLocks noChangeAspect="1"/>
          </p:cNvGraphicFramePr>
          <p:nvPr/>
        </p:nvGraphicFramePr>
        <p:xfrm>
          <a:off x="5449112" y="3619579"/>
          <a:ext cx="2366963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6" name="Equation" r:id="rId8" imgW="2565360" imgH="457200" progId="Equation.DSMT4">
                  <p:embed/>
                </p:oleObj>
              </mc:Choice>
              <mc:Fallback>
                <p:oleObj name="Equation" r:id="rId8" imgW="256536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9112" y="3619579"/>
                        <a:ext cx="2366963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90500" y="3086179"/>
            <a:ext cx="876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By calculating t</a:t>
            </a:r>
            <a:r>
              <a:rPr lang="en-US" sz="2000" baseline="-25000" dirty="0" smtClean="0">
                <a:solidFill>
                  <a:srgbClr val="0000FF"/>
                </a:solidFill>
              </a:rPr>
              <a:t>m</a:t>
            </a:r>
            <a:r>
              <a:rPr lang="en-US" sz="2000" dirty="0" smtClean="0">
                <a:solidFill>
                  <a:srgbClr val="0000FF"/>
                </a:solidFill>
              </a:rPr>
              <a:t>, the reactor V can be determined from a tracer experiment</a:t>
            </a:r>
          </a:p>
        </p:txBody>
      </p:sp>
      <p:sp>
        <p:nvSpPr>
          <p:cNvPr id="9" name="Rectangle 8"/>
          <p:cNvSpPr/>
          <p:nvPr/>
        </p:nvSpPr>
        <p:spPr>
          <a:xfrm>
            <a:off x="496112" y="3695779"/>
            <a:ext cx="47836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000" dirty="0" smtClean="0">
                <a:sym typeface="Symbol" pitchFamily="18" charset="2"/>
              </a:rPr>
              <a:t>The spread of the distribution (variance):</a:t>
            </a:r>
            <a:endParaRPr lang="en-US" altLang="zh-TW" sz="2000" dirty="0"/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381000" y="4297740"/>
            <a:ext cx="86106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 dirty="0" smtClean="0"/>
              <a:t>Space </a:t>
            </a:r>
            <a:r>
              <a:rPr lang="en-US" sz="2000" baseline="0" dirty="0"/>
              <a:t>time </a:t>
            </a:r>
            <a:r>
              <a:rPr lang="en-US" sz="2000" baseline="0" dirty="0" smtClean="0">
                <a:latin typeface="Symbol" pitchFamily="18" charset="2"/>
              </a:rPr>
              <a:t>t</a:t>
            </a:r>
            <a:r>
              <a:rPr lang="en-US" sz="2000" baseline="0" dirty="0" smtClean="0"/>
              <a:t> and mean </a:t>
            </a:r>
            <a:r>
              <a:rPr lang="en-US" sz="2000" baseline="0" dirty="0"/>
              <a:t>residence </a:t>
            </a:r>
            <a:r>
              <a:rPr lang="en-US" sz="2000" baseline="0" dirty="0" smtClean="0"/>
              <a:t>time t</a:t>
            </a:r>
            <a:r>
              <a:rPr lang="en-US" sz="2000" baseline="-25000" dirty="0" smtClean="0"/>
              <a:t>m</a:t>
            </a:r>
            <a:r>
              <a:rPr lang="en-US" sz="2000" baseline="0" dirty="0" smtClean="0"/>
              <a:t> </a:t>
            </a:r>
            <a:r>
              <a:rPr lang="en-US" sz="2000" baseline="0" dirty="0"/>
              <a:t>would </a:t>
            </a:r>
            <a:r>
              <a:rPr lang="en-US" sz="2000" baseline="0" dirty="0" smtClean="0"/>
              <a:t>be equal </a:t>
            </a:r>
            <a:r>
              <a:rPr lang="en-US" sz="2000" baseline="0" dirty="0"/>
              <a:t>if the following two conditions are satisfied:</a:t>
            </a:r>
          </a:p>
          <a:p>
            <a:pPr lvl="1">
              <a:buFontTx/>
              <a:buChar char="•"/>
            </a:pPr>
            <a:r>
              <a:rPr lang="en-US" sz="2000" baseline="0" dirty="0"/>
              <a:t> No density change</a:t>
            </a:r>
          </a:p>
          <a:p>
            <a:pPr lvl="1">
              <a:buFontTx/>
              <a:buChar char="•"/>
            </a:pPr>
            <a:r>
              <a:rPr lang="en-US" sz="2000" baseline="0" dirty="0"/>
              <a:t> No </a:t>
            </a:r>
            <a:r>
              <a:rPr lang="en-US" sz="2000" baseline="0" dirty="0" err="1"/>
              <a:t>backmixing</a:t>
            </a:r>
            <a:endParaRPr lang="en-US" sz="2000" baseline="0" dirty="0"/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228600" y="5715000"/>
            <a:ext cx="8763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aseline="0" dirty="0">
                <a:solidFill>
                  <a:srgbClr val="7030A0"/>
                </a:solidFill>
              </a:rPr>
              <a:t>In practical reactors the above two may not be </a:t>
            </a:r>
            <a:r>
              <a:rPr lang="en-US" sz="2000" baseline="0" dirty="0" smtClean="0">
                <a:solidFill>
                  <a:srgbClr val="7030A0"/>
                </a:solidFill>
              </a:rPr>
              <a:t>valid, hence </a:t>
            </a:r>
            <a:r>
              <a:rPr lang="en-US" sz="2000" baseline="0" dirty="0">
                <a:solidFill>
                  <a:srgbClr val="7030A0"/>
                </a:solidFill>
              </a:rPr>
              <a:t>there will be a difference between </a:t>
            </a:r>
            <a:r>
              <a:rPr lang="en-US" sz="2000" baseline="0" dirty="0" smtClean="0">
                <a:solidFill>
                  <a:srgbClr val="7030A0"/>
                </a:solidFill>
              </a:rPr>
              <a:t>them</a:t>
            </a:r>
            <a:endParaRPr lang="en-US" sz="2000" baseline="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79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Significance of Mixing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018639"/>
            <a:ext cx="868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5888" indent="-115888">
              <a:buFont typeface="Arial" pitchFamily="34" charset="0"/>
              <a:buChar char="•"/>
            </a:pPr>
            <a:r>
              <a:rPr lang="en-US" sz="2000" dirty="0" smtClean="0"/>
              <a:t>RTD provides information on how long material has been in the reactor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7030A0"/>
                </a:solidFill>
              </a:rPr>
              <a:t>RTD does not provide information about the exchange of matter within the reactor (i.e., mixing)!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0134" y="2057400"/>
            <a:ext cx="868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5888" indent="-115888">
              <a:buFont typeface="Arial" pitchFamily="34" charset="0"/>
              <a:buChar char="•"/>
            </a:pPr>
            <a:r>
              <a:rPr lang="en-US" sz="2000" dirty="0" smtClean="0"/>
              <a:t>For a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order reaction:</a:t>
            </a:r>
            <a:endParaRPr lang="en-US" sz="2000" dirty="0" smtClean="0">
              <a:solidFill>
                <a:srgbClr val="7030A0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4839007"/>
              </p:ext>
            </p:extLst>
          </p:nvPr>
        </p:nvGraphicFramePr>
        <p:xfrm>
          <a:off x="3816350" y="2133600"/>
          <a:ext cx="15113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9" name="Equation" r:id="rId3" imgW="1511280" imgH="609480" progId="Equation.DSMT4">
                  <p:embed/>
                </p:oleObj>
              </mc:Choice>
              <mc:Fallback>
                <p:oleObj name="Equation" r:id="rId3" imgW="151128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16350" y="2133600"/>
                        <a:ext cx="15113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0135" y="2971800"/>
            <a:ext cx="86867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5888" indent="-115888">
              <a:buFont typeface="Arial" pitchFamily="34" charset="0"/>
              <a:buChar char="•"/>
            </a:pPr>
            <a:r>
              <a:rPr lang="en-US" sz="2000" dirty="0" smtClean="0"/>
              <a:t>Concentration does not affect the rate of conversion, so RTD is sufficient to predict conversion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sz="2000" dirty="0" smtClean="0"/>
              <a:t>But concentration does affect conversion in higher order reactions, so we need to know the degree of mixing in the reactor 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350135" y="4495800"/>
            <a:ext cx="868679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5888" indent="-115888">
              <a:buFont typeface="Arial" pitchFamily="34" charset="0"/>
              <a:buChar char="•"/>
            </a:pPr>
            <a:r>
              <a:rPr lang="en-US" sz="2000" u="sng" dirty="0" err="1" smtClean="0"/>
              <a:t>Macromixing</a:t>
            </a:r>
            <a:r>
              <a:rPr lang="en-US" sz="2000" dirty="0" smtClean="0"/>
              <a:t>: produces a distribution of residence times without specifying how molecules of different age encounter each other and are distributed inside of the reactor</a:t>
            </a:r>
          </a:p>
          <a:p>
            <a:endParaRPr lang="en-US" sz="2000" dirty="0" smtClean="0"/>
          </a:p>
          <a:p>
            <a:pPr marL="115888" indent="-115888">
              <a:buFont typeface="Arial" pitchFamily="34" charset="0"/>
              <a:buChar char="•"/>
            </a:pPr>
            <a:r>
              <a:rPr lang="en-US" sz="2000" u="sng" dirty="0" err="1" smtClean="0"/>
              <a:t>Micromixing</a:t>
            </a:r>
            <a:r>
              <a:rPr lang="en-US" sz="2000" dirty="0" smtClean="0"/>
              <a:t>: describes how molecules of different residence time encounter each other in the reactor</a:t>
            </a:r>
          </a:p>
        </p:txBody>
      </p:sp>
    </p:spTree>
    <p:extLst>
      <p:ext uri="{BB962C8B-B14F-4D97-AF65-F5344CB8AC3E}">
        <p14:creationId xmlns:p14="http://schemas.microsoft.com/office/powerpoint/2010/main" val="944407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1"/>
                            </p:stCondLst>
                            <p:childTnLst>
                              <p:par>
                                <p:cTn id="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uiExpand="1" build="p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marL="115888" indent="-115888">
          <a:buFont typeface="Arial" pitchFamily="34" charset="0"/>
          <a:buChar char="•"/>
          <a:defRPr sz="20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589</TotalTime>
  <Words>1423</Words>
  <Application>Microsoft Office PowerPoint</Application>
  <PresentationFormat>On-screen Show (4:3)</PresentationFormat>
  <Paragraphs>243</Paragraphs>
  <Slides>15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Symbol</vt:lpstr>
      <vt:lpstr>UniversalMath1 BT</vt:lpstr>
      <vt:lpstr>Office Theme</vt:lpstr>
      <vt:lpstr>Equation</vt:lpstr>
      <vt:lpstr>Review: Nonideal Flow in a CSTR</vt:lpstr>
      <vt:lpstr>Review: Nonideal Flow in a PBR</vt:lpstr>
      <vt:lpstr>Review: Residence Time Distribution</vt:lpstr>
      <vt:lpstr>PowerPoint Presentation</vt:lpstr>
      <vt:lpstr>PowerPoint Presentation</vt:lpstr>
      <vt:lpstr>PowerPoint Presentation</vt:lpstr>
      <vt:lpstr>Review: Relationship between E &amp; F</vt:lpstr>
      <vt:lpstr>Review: Mean Residence Time, tm</vt:lpstr>
      <vt:lpstr>Significance of Mixing</vt:lpstr>
      <vt:lpstr>Quality of Mixing</vt:lpstr>
      <vt:lpstr>Quality of Mixing</vt:lpstr>
      <vt:lpstr>Complete Segregation Model</vt:lpstr>
      <vt:lpstr>Complete Segregation Example</vt:lpstr>
      <vt:lpstr>Maximum Mixedness Model</vt:lpstr>
      <vt:lpstr>Maximum Mixedness &amp; Polymath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Announcements</dc:title>
  <dc:creator>mlkraft2</dc:creator>
  <cp:lastModifiedBy>Mary</cp:lastModifiedBy>
  <cp:revision>48</cp:revision>
  <cp:lastPrinted>2014-11-02T23:23:50Z</cp:lastPrinted>
  <dcterms:created xsi:type="dcterms:W3CDTF">2011-03-24T16:28:59Z</dcterms:created>
  <dcterms:modified xsi:type="dcterms:W3CDTF">2015-08-23T20:54:45Z</dcterms:modified>
</cp:coreProperties>
</file>